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9" r:id="rId4"/>
    <p:sldId id="258" r:id="rId5"/>
  </p:sldIdLst>
  <p:sldSz cx="6858000" cy="9144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90" d="100"/>
          <a:sy n="90" d="100"/>
        </p:scale>
        <p:origin x="-3384" y="-31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A18E5-423F-4EBE-A1D7-5CCA578385DF}" type="datetimeFigureOut">
              <a:rPr lang="en-US" smtClean="0"/>
              <a:t>11/10/2013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F1221-F17C-45B5-BA49-EB6415ADFE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543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A18E5-423F-4EBE-A1D7-5CCA578385DF}" type="datetimeFigureOut">
              <a:rPr lang="en-US" smtClean="0"/>
              <a:t>11/10/2013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F1221-F17C-45B5-BA49-EB6415ADFE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3736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A18E5-423F-4EBE-A1D7-5CCA578385DF}" type="datetimeFigureOut">
              <a:rPr lang="en-US" smtClean="0"/>
              <a:t>11/10/2013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F1221-F17C-45B5-BA49-EB6415ADFE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835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A18E5-423F-4EBE-A1D7-5CCA578385DF}" type="datetimeFigureOut">
              <a:rPr lang="en-US" smtClean="0"/>
              <a:t>11/10/2013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F1221-F17C-45B5-BA49-EB6415ADFE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882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A18E5-423F-4EBE-A1D7-5CCA578385DF}" type="datetimeFigureOut">
              <a:rPr lang="en-US" smtClean="0"/>
              <a:t>11/10/2013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F1221-F17C-45B5-BA49-EB6415ADFE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994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A18E5-423F-4EBE-A1D7-5CCA578385DF}" type="datetimeFigureOut">
              <a:rPr lang="en-US" smtClean="0"/>
              <a:t>11/10/2013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F1221-F17C-45B5-BA49-EB6415ADFE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675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A18E5-423F-4EBE-A1D7-5CCA578385DF}" type="datetimeFigureOut">
              <a:rPr lang="en-US" smtClean="0"/>
              <a:t>11/10/2013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F1221-F17C-45B5-BA49-EB6415ADFE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661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A18E5-423F-4EBE-A1D7-5CCA578385DF}" type="datetimeFigureOut">
              <a:rPr lang="en-US" smtClean="0"/>
              <a:t>11/10/2013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F1221-F17C-45B5-BA49-EB6415ADFE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259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A18E5-423F-4EBE-A1D7-5CCA578385DF}" type="datetimeFigureOut">
              <a:rPr lang="en-US" smtClean="0"/>
              <a:t>11/10/2013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F1221-F17C-45B5-BA49-EB6415ADFE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932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A18E5-423F-4EBE-A1D7-5CCA578385DF}" type="datetimeFigureOut">
              <a:rPr lang="en-US" smtClean="0"/>
              <a:t>11/10/2013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F1221-F17C-45B5-BA49-EB6415ADFE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528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A18E5-423F-4EBE-A1D7-5CCA578385DF}" type="datetimeFigureOut">
              <a:rPr lang="en-US" smtClean="0"/>
              <a:t>11/10/2013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F1221-F17C-45B5-BA49-EB6415ADFE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830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BA18E5-423F-4EBE-A1D7-5CCA578385DF}" type="datetimeFigureOut">
              <a:rPr lang="en-US" smtClean="0"/>
              <a:t>11/10/2013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FF1221-F17C-45B5-BA49-EB6415ADFE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69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ioling.org/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gif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6"/>
          <p:cNvSpPr txBox="1">
            <a:spLocks/>
          </p:cNvSpPr>
          <p:nvPr/>
        </p:nvSpPr>
        <p:spPr>
          <a:xfrm>
            <a:off x="336914" y="941440"/>
            <a:ext cx="6172200" cy="45720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/>
              <a:t>The North American Computational Linguistics Olympiad</a:t>
            </a:r>
            <a:endParaRPr lang="en-US" sz="2000" dirty="0"/>
          </a:p>
        </p:txBody>
      </p:sp>
      <p:sp>
        <p:nvSpPr>
          <p:cNvPr id="3" name="Content Placeholder 8"/>
          <p:cNvSpPr txBox="1">
            <a:spLocks/>
          </p:cNvSpPr>
          <p:nvPr/>
        </p:nvSpPr>
        <p:spPr>
          <a:xfrm>
            <a:off x="3524250" y="1371600"/>
            <a:ext cx="3028950" cy="228600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300" dirty="0" smtClean="0"/>
              <a:t>When?</a:t>
            </a:r>
          </a:p>
          <a:p>
            <a:r>
              <a:rPr lang="en-US" sz="1300" dirty="0" smtClean="0"/>
              <a:t>Open Round – January 30, 2014</a:t>
            </a:r>
          </a:p>
          <a:p>
            <a:r>
              <a:rPr lang="en-US" sz="1300" dirty="0" smtClean="0"/>
              <a:t>Invitational Round  – March 13, 2014</a:t>
            </a:r>
          </a:p>
          <a:p>
            <a:pPr marL="0" indent="0">
              <a:buNone/>
            </a:pPr>
            <a:r>
              <a:rPr lang="en-US" sz="1300" dirty="0" smtClean="0"/>
              <a:t>Where?</a:t>
            </a:r>
          </a:p>
          <a:p>
            <a:r>
              <a:rPr lang="en-US" sz="1300" dirty="0" smtClean="0"/>
              <a:t>200 sites in the USA and Canada</a:t>
            </a:r>
          </a:p>
          <a:p>
            <a:r>
              <a:rPr lang="en-US" sz="1300" dirty="0" smtClean="0"/>
              <a:t>Some at universities</a:t>
            </a:r>
          </a:p>
          <a:p>
            <a:r>
              <a:rPr lang="en-US" sz="1300" dirty="0" smtClean="0"/>
              <a:t>Others are local schools</a:t>
            </a:r>
          </a:p>
          <a:p>
            <a:r>
              <a:rPr lang="en-US" sz="1300" dirty="0" smtClean="0"/>
              <a:t>Register at the NACLO site shown below</a:t>
            </a:r>
          </a:p>
          <a:p>
            <a:r>
              <a:rPr lang="en-US" sz="1300" dirty="0" smtClean="0"/>
              <a:t>Contact: naclo14org@umich.edu</a:t>
            </a:r>
          </a:p>
        </p:txBody>
      </p:sp>
      <p:sp>
        <p:nvSpPr>
          <p:cNvPr id="4" name="Content Placeholder 7"/>
          <p:cNvSpPr txBox="1">
            <a:spLocks/>
          </p:cNvSpPr>
          <p:nvPr/>
        </p:nvSpPr>
        <p:spPr>
          <a:xfrm>
            <a:off x="304800" y="1371601"/>
            <a:ext cx="3028950" cy="22860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300" dirty="0" smtClean="0"/>
              <a:t>What?</a:t>
            </a:r>
          </a:p>
          <a:p>
            <a:r>
              <a:rPr lang="en-US" sz="1300" dirty="0" smtClean="0"/>
              <a:t>A competition for high school students interested in linguistics, languages, and computation</a:t>
            </a:r>
          </a:p>
          <a:p>
            <a:r>
              <a:rPr lang="en-US" sz="1300" dirty="0" smtClean="0"/>
              <a:t>Paper and pencil contest</a:t>
            </a:r>
          </a:p>
          <a:p>
            <a:r>
              <a:rPr lang="en-US" sz="1300" dirty="0" smtClean="0"/>
              <a:t>No prerequisites needed</a:t>
            </a:r>
          </a:p>
          <a:p>
            <a:r>
              <a:rPr lang="en-US" sz="1300" dirty="0" smtClean="0"/>
              <a:t>Easy problems in the Open Round</a:t>
            </a:r>
          </a:p>
          <a:p>
            <a:r>
              <a:rPr lang="en-US" sz="1300" dirty="0" smtClean="0"/>
              <a:t>Harder problems in the Invitational Round - national team selection</a:t>
            </a:r>
          </a:p>
          <a:p>
            <a:endParaRPr lang="en-US" sz="1400" dirty="0" smtClean="0"/>
          </a:p>
          <a:p>
            <a:endParaRPr lang="en-US" sz="1400" dirty="0"/>
          </a:p>
        </p:txBody>
      </p:sp>
      <p:sp>
        <p:nvSpPr>
          <p:cNvPr id="5" name="Content Placeholder 7"/>
          <p:cNvSpPr txBox="1">
            <a:spLocks/>
          </p:cNvSpPr>
          <p:nvPr/>
        </p:nvSpPr>
        <p:spPr>
          <a:xfrm>
            <a:off x="304800" y="3733801"/>
            <a:ext cx="3028950" cy="22860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400" dirty="0" smtClean="0"/>
              <a:t>Did you know?</a:t>
            </a:r>
          </a:p>
          <a:p>
            <a:r>
              <a:rPr lang="en-US" sz="1400" dirty="0" smtClean="0"/>
              <a:t>More than 7,000 languages are spoken in the world</a:t>
            </a:r>
          </a:p>
          <a:p>
            <a:r>
              <a:rPr lang="en-US" sz="1400" dirty="0" smtClean="0"/>
              <a:t>Human language is central to human communication and social interaction</a:t>
            </a:r>
          </a:p>
          <a:p>
            <a:r>
              <a:rPr lang="en-US" sz="1400" dirty="0" smtClean="0"/>
              <a:t>Human languages exhibit interesting patterns and structure</a:t>
            </a:r>
          </a:p>
          <a:p>
            <a:r>
              <a:rPr lang="en-US" sz="1400" dirty="0" smtClean="0"/>
              <a:t>You can practice scientific reasoning (forming hypotheses and using data to support them)</a:t>
            </a:r>
          </a:p>
          <a:p>
            <a:endParaRPr lang="en-US" sz="1400" dirty="0"/>
          </a:p>
        </p:txBody>
      </p:sp>
      <p:sp>
        <p:nvSpPr>
          <p:cNvPr id="6" name="Content Placeholder 7"/>
          <p:cNvSpPr txBox="1">
            <a:spLocks/>
          </p:cNvSpPr>
          <p:nvPr/>
        </p:nvSpPr>
        <p:spPr>
          <a:xfrm>
            <a:off x="3505200" y="3733800"/>
            <a:ext cx="3028950" cy="228600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300" dirty="0" smtClean="0"/>
              <a:t>Linguistics</a:t>
            </a:r>
          </a:p>
          <a:p>
            <a:r>
              <a:rPr lang="en-US" sz="1300" dirty="0" smtClean="0"/>
              <a:t>The study of human language</a:t>
            </a:r>
          </a:p>
          <a:p>
            <a:r>
              <a:rPr lang="en-US" sz="1300" dirty="0" smtClean="0"/>
              <a:t>Phonetics: how spoken sounds are produced and heard</a:t>
            </a:r>
          </a:p>
          <a:p>
            <a:r>
              <a:rPr lang="en-US" sz="1300" dirty="0" smtClean="0"/>
              <a:t>Syntax: how sentences are structured</a:t>
            </a:r>
          </a:p>
          <a:p>
            <a:r>
              <a:rPr lang="en-US" sz="1300" dirty="0" smtClean="0"/>
              <a:t>Semantics: what do words and sentences mean</a:t>
            </a:r>
          </a:p>
          <a:p>
            <a:r>
              <a:rPr lang="en-US" sz="1300" dirty="0" smtClean="0"/>
              <a:t>Sociolinguistics: how language use varies socially</a:t>
            </a:r>
          </a:p>
          <a:p>
            <a:endParaRPr lang="en-US" sz="1300" dirty="0"/>
          </a:p>
        </p:txBody>
      </p:sp>
      <p:sp>
        <p:nvSpPr>
          <p:cNvPr id="7" name="Content Placeholder 7"/>
          <p:cNvSpPr txBox="1">
            <a:spLocks/>
          </p:cNvSpPr>
          <p:nvPr/>
        </p:nvSpPr>
        <p:spPr>
          <a:xfrm>
            <a:off x="304800" y="6096001"/>
            <a:ext cx="3028950" cy="22860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300" dirty="0" smtClean="0"/>
              <a:t>Computational Linguistics</a:t>
            </a:r>
          </a:p>
          <a:p>
            <a:r>
              <a:rPr lang="en-US" sz="1300" dirty="0" smtClean="0"/>
              <a:t>Computational Linguistics is about teaching computers to understand human language</a:t>
            </a:r>
          </a:p>
          <a:p>
            <a:r>
              <a:rPr lang="en-US" sz="1300" dirty="0" smtClean="0"/>
              <a:t>It is the basis of search engines such as Google, Yahoo!, and Bing</a:t>
            </a:r>
          </a:p>
          <a:p>
            <a:r>
              <a:rPr lang="en-US" sz="1300" dirty="0" smtClean="0"/>
              <a:t>Apple’s </a:t>
            </a:r>
            <a:r>
              <a:rPr lang="en-US" sz="1300" dirty="0" err="1" smtClean="0"/>
              <a:t>Siri</a:t>
            </a:r>
            <a:r>
              <a:rPr lang="en-US" sz="1300" dirty="0" smtClean="0"/>
              <a:t> and IBM’s Watson are also built using computational linguistics technology</a:t>
            </a:r>
          </a:p>
          <a:p>
            <a:r>
              <a:rPr lang="en-US" sz="1300" dirty="0" smtClean="0"/>
              <a:t>Automatic translation programs such as Google Translate use it as well</a:t>
            </a:r>
          </a:p>
          <a:p>
            <a:endParaRPr lang="en-US" sz="1300" dirty="0" smtClean="0"/>
          </a:p>
        </p:txBody>
      </p:sp>
      <p:sp>
        <p:nvSpPr>
          <p:cNvPr id="8" name="Content Placeholder 7"/>
          <p:cNvSpPr txBox="1">
            <a:spLocks/>
          </p:cNvSpPr>
          <p:nvPr/>
        </p:nvSpPr>
        <p:spPr>
          <a:xfrm>
            <a:off x="3524250" y="6096000"/>
            <a:ext cx="3028950" cy="228600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300" dirty="0" smtClean="0"/>
              <a:t>The International Linguistics Olympiad (ILO)</a:t>
            </a:r>
          </a:p>
          <a:p>
            <a:r>
              <a:rPr lang="en-US" sz="1300" dirty="0" smtClean="0">
                <a:hlinkClick r:id="rId2"/>
              </a:rPr>
              <a:t>http://www.ioling.org</a:t>
            </a:r>
            <a:endParaRPr lang="en-US" sz="1300" dirty="0" smtClean="0"/>
          </a:p>
          <a:p>
            <a:r>
              <a:rPr lang="en-US" sz="1300" dirty="0" smtClean="0"/>
              <a:t>More than 30 countries participate</a:t>
            </a:r>
          </a:p>
          <a:p>
            <a:r>
              <a:rPr lang="en-US" sz="1300" dirty="0" smtClean="0"/>
              <a:t>The US teams have won the most first places, including at ILO 2013 in Manchester, England</a:t>
            </a:r>
          </a:p>
          <a:p>
            <a:r>
              <a:rPr lang="en-US" sz="1300" dirty="0" smtClean="0"/>
              <a:t>ILO 2014 will be held in Beijing, China</a:t>
            </a:r>
          </a:p>
          <a:p>
            <a:endParaRPr lang="en-US" sz="1300" dirty="0"/>
          </a:p>
        </p:txBody>
      </p:sp>
      <p:grpSp>
        <p:nvGrpSpPr>
          <p:cNvPr id="9" name="Group 3"/>
          <p:cNvGrpSpPr>
            <a:grpSpLocks/>
          </p:cNvGrpSpPr>
          <p:nvPr/>
        </p:nvGrpSpPr>
        <p:grpSpPr bwMode="auto">
          <a:xfrm>
            <a:off x="609600" y="138167"/>
            <a:ext cx="5552215" cy="852433"/>
            <a:chOff x="555625" y="560388"/>
            <a:chExt cx="6021388" cy="893762"/>
          </a:xfrm>
        </p:grpSpPr>
        <p:grpSp>
          <p:nvGrpSpPr>
            <p:cNvPr id="10" name="Group 19"/>
            <p:cNvGrpSpPr>
              <a:grpSpLocks/>
            </p:cNvGrpSpPr>
            <p:nvPr/>
          </p:nvGrpSpPr>
          <p:grpSpPr bwMode="auto">
            <a:xfrm>
              <a:off x="555620" y="560388"/>
              <a:ext cx="5943595" cy="893762"/>
              <a:chOff x="8736" y="3665"/>
              <a:chExt cx="8064" cy="519"/>
            </a:xfrm>
          </p:grpSpPr>
          <p:pic>
            <p:nvPicPr>
              <p:cNvPr id="17" name="Picture 10" descr="naclo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 l="15935" r="78571"/>
              <a:stretch>
                <a:fillRect/>
              </a:stretch>
            </p:blipFill>
            <p:spPr bwMode="auto">
              <a:xfrm>
                <a:off x="10001" y="3683"/>
                <a:ext cx="452" cy="50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8" name="Oval 6"/>
              <p:cNvSpPr>
                <a:spLocks noChangeArrowheads="1"/>
              </p:cNvSpPr>
              <p:nvPr/>
            </p:nvSpPr>
            <p:spPr bwMode="auto">
              <a:xfrm>
                <a:off x="8736" y="3674"/>
                <a:ext cx="1265" cy="486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lIns="94040" tIns="47020" rIns="94040" bIns="47020"/>
              <a:lstStyle/>
              <a:p>
                <a:pPr defTabSz="3868738"/>
                <a:endParaRPr lang="en-US" sz="7600">
                  <a:latin typeface="Calibri" pitchFamily="34" charset="0"/>
                </a:endParaRPr>
              </a:p>
            </p:txBody>
          </p:sp>
          <p:sp>
            <p:nvSpPr>
              <p:cNvPr id="19" name="Oval 10"/>
              <p:cNvSpPr>
                <a:spLocks noChangeArrowheads="1"/>
              </p:cNvSpPr>
              <p:nvPr/>
            </p:nvSpPr>
            <p:spPr bwMode="auto">
              <a:xfrm>
                <a:off x="15738" y="3709"/>
                <a:ext cx="1062" cy="408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lIns="94040" tIns="47020" rIns="94040" bIns="47020"/>
              <a:lstStyle/>
              <a:p>
                <a:pPr defTabSz="3868738"/>
                <a:endParaRPr lang="en-US" sz="7600">
                  <a:solidFill>
                    <a:srgbClr val="4C126C"/>
                  </a:solidFill>
                  <a:latin typeface="Calibri" pitchFamily="34" charset="0"/>
                </a:endParaRPr>
              </a:p>
            </p:txBody>
          </p:sp>
          <p:pic>
            <p:nvPicPr>
              <p:cNvPr id="20" name="Picture 10" descr="naclo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 l="15935" r="78571"/>
              <a:stretch>
                <a:fillRect/>
              </a:stretch>
            </p:blipFill>
            <p:spPr bwMode="auto">
              <a:xfrm>
                <a:off x="11718" y="3674"/>
                <a:ext cx="451" cy="5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1" name="Oval 33"/>
              <p:cNvSpPr>
                <a:spLocks noChangeArrowheads="1"/>
              </p:cNvSpPr>
              <p:nvPr/>
            </p:nvSpPr>
            <p:spPr bwMode="auto">
              <a:xfrm>
                <a:off x="10453" y="3674"/>
                <a:ext cx="1265" cy="486"/>
              </a:xfrm>
              <a:prstGeom prst="ellipse">
                <a:avLst/>
              </a:prstGeom>
              <a:solidFill>
                <a:srgbClr val="72BFC5"/>
              </a:solidFill>
              <a:ln w="9525" algn="ctr">
                <a:solidFill>
                  <a:srgbClr val="72BFC5"/>
                </a:solidFill>
                <a:round/>
                <a:headEnd/>
                <a:tailEnd/>
              </a:ln>
            </p:spPr>
            <p:txBody>
              <a:bodyPr lIns="94040" tIns="47020" rIns="94040" bIns="47020"/>
              <a:lstStyle/>
              <a:p>
                <a:pPr defTabSz="3868738"/>
                <a:endParaRPr lang="en-US" sz="7600">
                  <a:latin typeface="Calibri" pitchFamily="34" charset="0"/>
                </a:endParaRPr>
              </a:p>
            </p:txBody>
          </p:sp>
          <p:pic>
            <p:nvPicPr>
              <p:cNvPr id="22" name="Picture 10" descr="naclo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 l="15935" r="78571"/>
              <a:stretch>
                <a:fillRect/>
              </a:stretch>
            </p:blipFill>
            <p:spPr bwMode="auto">
              <a:xfrm>
                <a:off x="13434" y="3683"/>
                <a:ext cx="452" cy="50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3" name="Picture 10" descr="naclo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 l="15935" r="78571"/>
              <a:stretch>
                <a:fillRect/>
              </a:stretch>
            </p:blipFill>
            <p:spPr bwMode="auto">
              <a:xfrm>
                <a:off x="15174" y="3665"/>
                <a:ext cx="451" cy="5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4" name="Oval 37"/>
              <p:cNvSpPr>
                <a:spLocks noChangeArrowheads="1"/>
              </p:cNvSpPr>
              <p:nvPr/>
            </p:nvSpPr>
            <p:spPr bwMode="auto">
              <a:xfrm>
                <a:off x="13909" y="3674"/>
                <a:ext cx="1265" cy="486"/>
              </a:xfrm>
              <a:prstGeom prst="ellipse">
                <a:avLst/>
              </a:prstGeom>
              <a:solidFill>
                <a:srgbClr val="161645"/>
              </a:solidFill>
              <a:ln w="9525" algn="ctr">
                <a:solidFill>
                  <a:srgbClr val="19194D"/>
                </a:solidFill>
                <a:round/>
                <a:headEnd/>
                <a:tailEnd/>
              </a:ln>
            </p:spPr>
            <p:txBody>
              <a:bodyPr lIns="94040" tIns="47020" rIns="94040" bIns="47020"/>
              <a:lstStyle/>
              <a:p>
                <a:pPr defTabSz="3868738"/>
                <a:endParaRPr lang="en-US" sz="7600">
                  <a:latin typeface="Calibri" pitchFamily="34" charset="0"/>
                </a:endParaRPr>
              </a:p>
            </p:txBody>
          </p:sp>
          <p:sp>
            <p:nvSpPr>
              <p:cNvPr id="25" name="Oval 39"/>
              <p:cNvSpPr>
                <a:spLocks noChangeArrowheads="1"/>
              </p:cNvSpPr>
              <p:nvPr/>
            </p:nvSpPr>
            <p:spPr bwMode="auto">
              <a:xfrm>
                <a:off x="12169" y="3674"/>
                <a:ext cx="1265" cy="486"/>
              </a:xfrm>
              <a:prstGeom prst="ellipse">
                <a:avLst/>
              </a:prstGeom>
              <a:solidFill>
                <a:srgbClr val="262673"/>
              </a:solidFill>
              <a:ln w="9525" algn="ctr">
                <a:solidFill>
                  <a:srgbClr val="262673"/>
                </a:solidFill>
                <a:round/>
                <a:headEnd/>
                <a:tailEnd/>
              </a:ln>
            </p:spPr>
            <p:txBody>
              <a:bodyPr lIns="94040" tIns="47020" rIns="94040" bIns="47020"/>
              <a:lstStyle/>
              <a:p>
                <a:pPr defTabSz="3868738"/>
                <a:endParaRPr lang="en-US" sz="7600">
                  <a:latin typeface="Calibri" pitchFamily="34" charset="0"/>
                </a:endParaRPr>
              </a:p>
            </p:txBody>
          </p:sp>
        </p:grpSp>
        <p:sp>
          <p:nvSpPr>
            <p:cNvPr id="11" name="Oval 20"/>
            <p:cNvSpPr>
              <a:spLocks noChangeArrowheads="1"/>
            </p:cNvSpPr>
            <p:nvPr/>
          </p:nvSpPr>
          <p:spPr bwMode="auto">
            <a:xfrm>
              <a:off x="5626100" y="560388"/>
              <a:ext cx="950913" cy="879475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2" name="Text Box 21"/>
            <p:cNvSpPr txBox="1">
              <a:spLocks noChangeArrowheads="1"/>
            </p:cNvSpPr>
            <p:nvPr/>
          </p:nvSpPr>
          <p:spPr bwMode="auto">
            <a:xfrm>
              <a:off x="793750" y="639763"/>
              <a:ext cx="474663" cy="598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4040" tIns="47020" rIns="94040" bIns="47020">
              <a:spAutoFit/>
            </a:bodyPr>
            <a:lstStyle/>
            <a:p>
              <a:pPr defTabSz="941388">
                <a:spcBef>
                  <a:spcPct val="50000"/>
                </a:spcBef>
              </a:pPr>
              <a:r>
                <a:rPr lang="en-US" sz="3300" b="1">
                  <a:latin typeface="Calibri" pitchFamily="34" charset="0"/>
                </a:rPr>
                <a:t>n</a:t>
              </a:r>
            </a:p>
          </p:txBody>
        </p:sp>
        <p:sp>
          <p:nvSpPr>
            <p:cNvPr id="13" name="Text Box 24"/>
            <p:cNvSpPr txBox="1">
              <a:spLocks noChangeArrowheads="1"/>
            </p:cNvSpPr>
            <p:nvPr/>
          </p:nvSpPr>
          <p:spPr bwMode="auto">
            <a:xfrm>
              <a:off x="5864225" y="639763"/>
              <a:ext cx="474663" cy="598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4040" tIns="47020" rIns="94040" bIns="47020">
              <a:spAutoFit/>
            </a:bodyPr>
            <a:lstStyle/>
            <a:p>
              <a:pPr defTabSz="941388">
                <a:spcBef>
                  <a:spcPct val="50000"/>
                </a:spcBef>
              </a:pPr>
              <a:r>
                <a:rPr lang="en-US" sz="3300" b="1">
                  <a:solidFill>
                    <a:srgbClr val="CCFFFF"/>
                  </a:solidFill>
                  <a:latin typeface="Calibri" pitchFamily="34" charset="0"/>
                </a:rPr>
                <a:t>o</a:t>
              </a:r>
            </a:p>
          </p:txBody>
        </p:sp>
        <p:sp>
          <p:nvSpPr>
            <p:cNvPr id="14" name="Text Box 25"/>
            <p:cNvSpPr txBox="1">
              <a:spLocks noChangeArrowheads="1"/>
            </p:cNvSpPr>
            <p:nvPr/>
          </p:nvSpPr>
          <p:spPr bwMode="auto">
            <a:xfrm>
              <a:off x="4595813" y="720725"/>
              <a:ext cx="476250" cy="5984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4040" tIns="47020" rIns="94040" bIns="47020">
              <a:spAutoFit/>
            </a:bodyPr>
            <a:lstStyle/>
            <a:p>
              <a:pPr defTabSz="941388">
                <a:spcBef>
                  <a:spcPct val="50000"/>
                </a:spcBef>
              </a:pPr>
              <a:r>
                <a:rPr lang="en-US" sz="3300" b="1">
                  <a:solidFill>
                    <a:schemeClr val="accent1"/>
                  </a:solidFill>
                  <a:latin typeface="Calibri" pitchFamily="34" charset="0"/>
                </a:rPr>
                <a:t>l</a:t>
              </a:r>
            </a:p>
          </p:txBody>
        </p:sp>
        <p:sp>
          <p:nvSpPr>
            <p:cNvPr id="15" name="Text Box 26"/>
            <p:cNvSpPr txBox="1">
              <a:spLocks noChangeArrowheads="1"/>
            </p:cNvSpPr>
            <p:nvPr/>
          </p:nvSpPr>
          <p:spPr bwMode="auto">
            <a:xfrm>
              <a:off x="3327400" y="639763"/>
              <a:ext cx="477838" cy="598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4040" tIns="47020" rIns="94040" bIns="47020">
              <a:spAutoFit/>
            </a:bodyPr>
            <a:lstStyle/>
            <a:p>
              <a:pPr defTabSz="941388">
                <a:spcBef>
                  <a:spcPct val="50000"/>
                </a:spcBef>
              </a:pPr>
              <a:r>
                <a:rPr lang="en-US" sz="3300" b="1">
                  <a:solidFill>
                    <a:srgbClr val="66CCFF"/>
                  </a:solidFill>
                  <a:latin typeface="Calibri" pitchFamily="34" charset="0"/>
                </a:rPr>
                <a:t>c</a:t>
              </a:r>
            </a:p>
          </p:txBody>
        </p:sp>
        <p:sp>
          <p:nvSpPr>
            <p:cNvPr id="16" name="Text Box 27"/>
            <p:cNvSpPr txBox="1">
              <a:spLocks noChangeArrowheads="1"/>
            </p:cNvSpPr>
            <p:nvPr/>
          </p:nvSpPr>
          <p:spPr bwMode="auto">
            <a:xfrm>
              <a:off x="2060575" y="639763"/>
              <a:ext cx="476250" cy="598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4040" tIns="47020" rIns="94040" bIns="47020">
              <a:spAutoFit/>
            </a:bodyPr>
            <a:lstStyle/>
            <a:p>
              <a:pPr defTabSz="941388">
                <a:spcBef>
                  <a:spcPct val="50000"/>
                </a:spcBef>
              </a:pPr>
              <a:r>
                <a:rPr lang="en-US" sz="3300" b="1">
                  <a:solidFill>
                    <a:srgbClr val="000066"/>
                  </a:solidFill>
                  <a:latin typeface="Calibri" pitchFamily="34" charset="0"/>
                </a:rPr>
                <a:t>a</a:t>
              </a:r>
            </a:p>
          </p:txBody>
        </p:sp>
      </p:grpSp>
      <p:sp>
        <p:nvSpPr>
          <p:cNvPr id="26" name="Title 6"/>
          <p:cNvSpPr txBox="1">
            <a:spLocks/>
          </p:cNvSpPr>
          <p:nvPr/>
        </p:nvSpPr>
        <p:spPr>
          <a:xfrm>
            <a:off x="361950" y="8686799"/>
            <a:ext cx="617220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/>
              <a:t>http://www.naclo.cs.cmu.edu</a:t>
            </a:r>
            <a:endParaRPr lang="en-US" sz="2000" dirty="0"/>
          </a:p>
        </p:txBody>
      </p:sp>
      <p:pic>
        <p:nvPicPr>
          <p:cNvPr id="31" name="Picture 30" descr="nsf_logo.gif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8451791"/>
            <a:ext cx="1943100" cy="323942"/>
          </a:xfrm>
          <a:prstGeom prst="rect">
            <a:avLst/>
          </a:prstGeom>
        </p:spPr>
      </p:pic>
      <p:pic>
        <p:nvPicPr>
          <p:cNvPr id="32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48228" y="8435811"/>
            <a:ext cx="2133394" cy="323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" name="Picture 32" descr="lsa_logo.gif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4595" y="8451790"/>
            <a:ext cx="350838" cy="307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37077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36914" y="941440"/>
            <a:ext cx="6172200" cy="457200"/>
          </a:xfrm>
        </p:spPr>
        <p:txBody>
          <a:bodyPr>
            <a:noAutofit/>
          </a:bodyPr>
          <a:lstStyle/>
          <a:p>
            <a:r>
              <a:rPr lang="en-US" sz="2000" dirty="0" err="1" smtClean="0"/>
              <a:t>Aymara</a:t>
            </a:r>
            <a:r>
              <a:rPr lang="en-US" sz="2000" dirty="0" smtClean="0"/>
              <a:t> Fish (by Pat </a:t>
            </a:r>
            <a:r>
              <a:rPr lang="en-US" sz="2000" dirty="0" err="1" smtClean="0"/>
              <a:t>Littell</a:t>
            </a:r>
            <a:r>
              <a:rPr lang="en-US" sz="2000" dirty="0" smtClean="0"/>
              <a:t>)</a:t>
            </a:r>
            <a:endParaRPr lang="en-US" sz="2000" dirty="0"/>
          </a:p>
        </p:txBody>
      </p:sp>
      <p:sp>
        <p:nvSpPr>
          <p:cNvPr id="10" name="Content Placeholder 7"/>
          <p:cNvSpPr>
            <a:spLocks noGrp="1"/>
          </p:cNvSpPr>
          <p:nvPr>
            <p:ph sz="half" idx="1"/>
          </p:nvPr>
        </p:nvSpPr>
        <p:spPr>
          <a:xfrm>
            <a:off x="228600" y="1371599"/>
            <a:ext cx="6400800" cy="1588441"/>
          </a:xfrm>
          <a:ln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200" dirty="0" err="1"/>
              <a:t>Aymara</a:t>
            </a:r>
            <a:r>
              <a:rPr lang="en-US" sz="1200" dirty="0"/>
              <a:t> is a South American language spoken by more then 2 million people in the area around Lake Titicaca, which, at 12,507 feet above sea level, is the highest navigable lake in the world.  Among the speakers of </a:t>
            </a:r>
            <a:r>
              <a:rPr lang="en-US" sz="1200" dirty="0" err="1"/>
              <a:t>Aymara</a:t>
            </a:r>
            <a:r>
              <a:rPr lang="en-US" sz="1200" dirty="0"/>
              <a:t> are the </a:t>
            </a:r>
            <a:r>
              <a:rPr lang="en-US" sz="1200" dirty="0" err="1"/>
              <a:t>Uros</a:t>
            </a:r>
            <a:r>
              <a:rPr lang="en-US" sz="1200" dirty="0"/>
              <a:t>, a fishing people who live on artificial islands, woven from reeds, that float on the surface of Lake Titicaca</a:t>
            </a:r>
            <a:r>
              <a:rPr lang="en-US" sz="1200" dirty="0" smtClean="0"/>
              <a:t>. </a:t>
            </a:r>
          </a:p>
          <a:p>
            <a:pPr marL="0" indent="0">
              <a:buNone/>
            </a:pP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dirty="0" smtClean="0"/>
              <a:t>Below</a:t>
            </a:r>
            <a:r>
              <a:rPr lang="en-US" sz="1200" dirty="0"/>
              <a:t>, seven fishermen describe their catch.  Who caught what</a:t>
            </a:r>
            <a:r>
              <a:rPr lang="en-US" sz="1200" dirty="0" smtClean="0"/>
              <a:t>?  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1200" dirty="0" smtClean="0"/>
              <a:t>Watch out! One of the is lying.</a:t>
            </a:r>
            <a:endParaRPr lang="en-US" sz="1200" dirty="0"/>
          </a:p>
        </p:txBody>
      </p:sp>
      <p:grpSp>
        <p:nvGrpSpPr>
          <p:cNvPr id="15" name="Group 3"/>
          <p:cNvGrpSpPr>
            <a:grpSpLocks/>
          </p:cNvGrpSpPr>
          <p:nvPr/>
        </p:nvGrpSpPr>
        <p:grpSpPr bwMode="auto">
          <a:xfrm>
            <a:off x="609600" y="138167"/>
            <a:ext cx="5552215" cy="852433"/>
            <a:chOff x="555625" y="560388"/>
            <a:chExt cx="6021388" cy="893762"/>
          </a:xfrm>
        </p:grpSpPr>
        <p:grpSp>
          <p:nvGrpSpPr>
            <p:cNvPr id="16" name="Group 19"/>
            <p:cNvGrpSpPr>
              <a:grpSpLocks/>
            </p:cNvGrpSpPr>
            <p:nvPr/>
          </p:nvGrpSpPr>
          <p:grpSpPr bwMode="auto">
            <a:xfrm>
              <a:off x="555620" y="560388"/>
              <a:ext cx="5943595" cy="893762"/>
              <a:chOff x="8736" y="3665"/>
              <a:chExt cx="8064" cy="519"/>
            </a:xfrm>
          </p:grpSpPr>
          <p:pic>
            <p:nvPicPr>
              <p:cNvPr id="23" name="Picture 10" descr="naclo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15935" r="78571"/>
              <a:stretch>
                <a:fillRect/>
              </a:stretch>
            </p:blipFill>
            <p:spPr bwMode="auto">
              <a:xfrm>
                <a:off x="10001" y="3683"/>
                <a:ext cx="452" cy="50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4" name="Oval 6"/>
              <p:cNvSpPr>
                <a:spLocks noChangeArrowheads="1"/>
              </p:cNvSpPr>
              <p:nvPr/>
            </p:nvSpPr>
            <p:spPr bwMode="auto">
              <a:xfrm>
                <a:off x="8736" y="3674"/>
                <a:ext cx="1265" cy="486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lIns="94040" tIns="47020" rIns="94040" bIns="47020"/>
              <a:lstStyle/>
              <a:p>
                <a:pPr defTabSz="3868738"/>
                <a:endParaRPr lang="en-US" sz="7600">
                  <a:latin typeface="Calibri" pitchFamily="34" charset="0"/>
                </a:endParaRPr>
              </a:p>
            </p:txBody>
          </p:sp>
          <p:sp>
            <p:nvSpPr>
              <p:cNvPr id="25" name="Oval 10"/>
              <p:cNvSpPr>
                <a:spLocks noChangeArrowheads="1"/>
              </p:cNvSpPr>
              <p:nvPr/>
            </p:nvSpPr>
            <p:spPr bwMode="auto">
              <a:xfrm>
                <a:off x="15738" y="3709"/>
                <a:ext cx="1062" cy="408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lIns="94040" tIns="47020" rIns="94040" bIns="47020"/>
              <a:lstStyle/>
              <a:p>
                <a:pPr defTabSz="3868738"/>
                <a:endParaRPr lang="en-US" sz="7600">
                  <a:solidFill>
                    <a:srgbClr val="4C126C"/>
                  </a:solidFill>
                  <a:latin typeface="Calibri" pitchFamily="34" charset="0"/>
                </a:endParaRPr>
              </a:p>
            </p:txBody>
          </p:sp>
          <p:pic>
            <p:nvPicPr>
              <p:cNvPr id="26" name="Picture 10" descr="naclo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15935" r="78571"/>
              <a:stretch>
                <a:fillRect/>
              </a:stretch>
            </p:blipFill>
            <p:spPr bwMode="auto">
              <a:xfrm>
                <a:off x="11718" y="3674"/>
                <a:ext cx="451" cy="5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7" name="Oval 33"/>
              <p:cNvSpPr>
                <a:spLocks noChangeArrowheads="1"/>
              </p:cNvSpPr>
              <p:nvPr/>
            </p:nvSpPr>
            <p:spPr bwMode="auto">
              <a:xfrm>
                <a:off x="10453" y="3674"/>
                <a:ext cx="1265" cy="486"/>
              </a:xfrm>
              <a:prstGeom prst="ellipse">
                <a:avLst/>
              </a:prstGeom>
              <a:solidFill>
                <a:srgbClr val="72BFC5"/>
              </a:solidFill>
              <a:ln w="9525" algn="ctr">
                <a:solidFill>
                  <a:srgbClr val="72BFC5"/>
                </a:solidFill>
                <a:round/>
                <a:headEnd/>
                <a:tailEnd/>
              </a:ln>
            </p:spPr>
            <p:txBody>
              <a:bodyPr lIns="94040" tIns="47020" rIns="94040" bIns="47020"/>
              <a:lstStyle/>
              <a:p>
                <a:pPr defTabSz="3868738"/>
                <a:endParaRPr lang="en-US" sz="7600">
                  <a:latin typeface="Calibri" pitchFamily="34" charset="0"/>
                </a:endParaRPr>
              </a:p>
            </p:txBody>
          </p:sp>
          <p:pic>
            <p:nvPicPr>
              <p:cNvPr id="28" name="Picture 10" descr="naclo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15935" r="78571"/>
              <a:stretch>
                <a:fillRect/>
              </a:stretch>
            </p:blipFill>
            <p:spPr bwMode="auto">
              <a:xfrm>
                <a:off x="13434" y="3683"/>
                <a:ext cx="452" cy="50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" name="Picture 10" descr="naclo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15935" r="78571"/>
              <a:stretch>
                <a:fillRect/>
              </a:stretch>
            </p:blipFill>
            <p:spPr bwMode="auto">
              <a:xfrm>
                <a:off x="15174" y="3665"/>
                <a:ext cx="451" cy="5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0" name="Oval 37"/>
              <p:cNvSpPr>
                <a:spLocks noChangeArrowheads="1"/>
              </p:cNvSpPr>
              <p:nvPr/>
            </p:nvSpPr>
            <p:spPr bwMode="auto">
              <a:xfrm>
                <a:off x="13909" y="3674"/>
                <a:ext cx="1265" cy="486"/>
              </a:xfrm>
              <a:prstGeom prst="ellipse">
                <a:avLst/>
              </a:prstGeom>
              <a:solidFill>
                <a:srgbClr val="161645"/>
              </a:solidFill>
              <a:ln w="9525" algn="ctr">
                <a:solidFill>
                  <a:srgbClr val="19194D"/>
                </a:solidFill>
                <a:round/>
                <a:headEnd/>
                <a:tailEnd/>
              </a:ln>
            </p:spPr>
            <p:txBody>
              <a:bodyPr lIns="94040" tIns="47020" rIns="94040" bIns="47020"/>
              <a:lstStyle/>
              <a:p>
                <a:pPr defTabSz="3868738"/>
                <a:endParaRPr lang="en-US" sz="7600">
                  <a:latin typeface="Calibri" pitchFamily="34" charset="0"/>
                </a:endParaRPr>
              </a:p>
            </p:txBody>
          </p:sp>
          <p:sp>
            <p:nvSpPr>
              <p:cNvPr id="31" name="Oval 39"/>
              <p:cNvSpPr>
                <a:spLocks noChangeArrowheads="1"/>
              </p:cNvSpPr>
              <p:nvPr/>
            </p:nvSpPr>
            <p:spPr bwMode="auto">
              <a:xfrm>
                <a:off x="12169" y="3674"/>
                <a:ext cx="1265" cy="486"/>
              </a:xfrm>
              <a:prstGeom prst="ellipse">
                <a:avLst/>
              </a:prstGeom>
              <a:solidFill>
                <a:srgbClr val="262673"/>
              </a:solidFill>
              <a:ln w="9525" algn="ctr">
                <a:solidFill>
                  <a:srgbClr val="262673"/>
                </a:solidFill>
                <a:round/>
                <a:headEnd/>
                <a:tailEnd/>
              </a:ln>
            </p:spPr>
            <p:txBody>
              <a:bodyPr lIns="94040" tIns="47020" rIns="94040" bIns="47020"/>
              <a:lstStyle/>
              <a:p>
                <a:pPr defTabSz="3868738"/>
                <a:endParaRPr lang="en-US" sz="7600">
                  <a:latin typeface="Calibri" pitchFamily="34" charset="0"/>
                </a:endParaRPr>
              </a:p>
            </p:txBody>
          </p:sp>
        </p:grp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626100" y="560388"/>
              <a:ext cx="950913" cy="879475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8" name="Text Box 21"/>
            <p:cNvSpPr txBox="1">
              <a:spLocks noChangeArrowheads="1"/>
            </p:cNvSpPr>
            <p:nvPr/>
          </p:nvSpPr>
          <p:spPr bwMode="auto">
            <a:xfrm>
              <a:off x="793750" y="639763"/>
              <a:ext cx="474663" cy="598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4040" tIns="47020" rIns="94040" bIns="47020">
              <a:spAutoFit/>
            </a:bodyPr>
            <a:lstStyle/>
            <a:p>
              <a:pPr defTabSz="941388">
                <a:spcBef>
                  <a:spcPct val="50000"/>
                </a:spcBef>
              </a:pPr>
              <a:r>
                <a:rPr lang="en-US" sz="3300" b="1">
                  <a:latin typeface="Calibri" pitchFamily="34" charset="0"/>
                </a:rPr>
                <a:t>n</a:t>
              </a:r>
            </a:p>
          </p:txBody>
        </p:sp>
        <p:sp>
          <p:nvSpPr>
            <p:cNvPr id="19" name="Text Box 24"/>
            <p:cNvSpPr txBox="1">
              <a:spLocks noChangeArrowheads="1"/>
            </p:cNvSpPr>
            <p:nvPr/>
          </p:nvSpPr>
          <p:spPr bwMode="auto">
            <a:xfrm>
              <a:off x="5864225" y="639763"/>
              <a:ext cx="474663" cy="598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4040" tIns="47020" rIns="94040" bIns="47020">
              <a:spAutoFit/>
            </a:bodyPr>
            <a:lstStyle/>
            <a:p>
              <a:pPr defTabSz="941388">
                <a:spcBef>
                  <a:spcPct val="50000"/>
                </a:spcBef>
              </a:pPr>
              <a:r>
                <a:rPr lang="en-US" sz="3300" b="1">
                  <a:solidFill>
                    <a:srgbClr val="CCFFFF"/>
                  </a:solidFill>
                  <a:latin typeface="Calibri" pitchFamily="34" charset="0"/>
                </a:rPr>
                <a:t>o</a:t>
              </a:r>
            </a:p>
          </p:txBody>
        </p:sp>
        <p:sp>
          <p:nvSpPr>
            <p:cNvPr id="20" name="Text Box 25"/>
            <p:cNvSpPr txBox="1">
              <a:spLocks noChangeArrowheads="1"/>
            </p:cNvSpPr>
            <p:nvPr/>
          </p:nvSpPr>
          <p:spPr bwMode="auto">
            <a:xfrm>
              <a:off x="4595813" y="720725"/>
              <a:ext cx="476250" cy="5984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4040" tIns="47020" rIns="94040" bIns="47020">
              <a:spAutoFit/>
            </a:bodyPr>
            <a:lstStyle/>
            <a:p>
              <a:pPr defTabSz="941388">
                <a:spcBef>
                  <a:spcPct val="50000"/>
                </a:spcBef>
              </a:pPr>
              <a:r>
                <a:rPr lang="en-US" sz="3300" b="1">
                  <a:solidFill>
                    <a:schemeClr val="accent1"/>
                  </a:solidFill>
                  <a:latin typeface="Calibri" pitchFamily="34" charset="0"/>
                </a:rPr>
                <a:t>l</a:t>
              </a:r>
            </a:p>
          </p:txBody>
        </p:sp>
        <p:sp>
          <p:nvSpPr>
            <p:cNvPr id="21" name="Text Box 26"/>
            <p:cNvSpPr txBox="1">
              <a:spLocks noChangeArrowheads="1"/>
            </p:cNvSpPr>
            <p:nvPr/>
          </p:nvSpPr>
          <p:spPr bwMode="auto">
            <a:xfrm>
              <a:off x="3327400" y="639763"/>
              <a:ext cx="477838" cy="598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4040" tIns="47020" rIns="94040" bIns="47020">
              <a:spAutoFit/>
            </a:bodyPr>
            <a:lstStyle/>
            <a:p>
              <a:pPr defTabSz="941388">
                <a:spcBef>
                  <a:spcPct val="50000"/>
                </a:spcBef>
              </a:pPr>
              <a:r>
                <a:rPr lang="en-US" sz="3300" b="1">
                  <a:solidFill>
                    <a:srgbClr val="66CCFF"/>
                  </a:solidFill>
                  <a:latin typeface="Calibri" pitchFamily="34" charset="0"/>
                </a:rPr>
                <a:t>c</a:t>
              </a:r>
            </a:p>
          </p:txBody>
        </p:sp>
        <p:sp>
          <p:nvSpPr>
            <p:cNvPr id="22" name="Text Box 27"/>
            <p:cNvSpPr txBox="1">
              <a:spLocks noChangeArrowheads="1"/>
            </p:cNvSpPr>
            <p:nvPr/>
          </p:nvSpPr>
          <p:spPr bwMode="auto">
            <a:xfrm>
              <a:off x="2060575" y="639763"/>
              <a:ext cx="476250" cy="598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4040" tIns="47020" rIns="94040" bIns="47020">
              <a:spAutoFit/>
            </a:bodyPr>
            <a:lstStyle/>
            <a:p>
              <a:pPr defTabSz="941388">
                <a:spcBef>
                  <a:spcPct val="50000"/>
                </a:spcBef>
              </a:pPr>
              <a:r>
                <a:rPr lang="en-US" sz="3300" b="1">
                  <a:solidFill>
                    <a:srgbClr val="000066"/>
                  </a:solidFill>
                  <a:latin typeface="Calibri" pitchFamily="34" charset="0"/>
                </a:rPr>
                <a:t>a</a:t>
              </a:r>
            </a:p>
          </p:txBody>
        </p:sp>
      </p:grpSp>
      <p:sp>
        <p:nvSpPr>
          <p:cNvPr id="32" name="Title 6"/>
          <p:cNvSpPr txBox="1">
            <a:spLocks/>
          </p:cNvSpPr>
          <p:nvPr/>
        </p:nvSpPr>
        <p:spPr>
          <a:xfrm>
            <a:off x="361950" y="8686799"/>
            <a:ext cx="617220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/>
              <a:t>http://www.naclo.cs.cmu.edu</a:t>
            </a:r>
            <a:endParaRPr lang="en-US" sz="2000" dirty="0"/>
          </a:p>
        </p:txBody>
      </p:sp>
      <p:grpSp>
        <p:nvGrpSpPr>
          <p:cNvPr id="278" name="Group 277"/>
          <p:cNvGrpSpPr/>
          <p:nvPr/>
        </p:nvGrpSpPr>
        <p:grpSpPr>
          <a:xfrm>
            <a:off x="770383" y="3175038"/>
            <a:ext cx="1364134" cy="619951"/>
            <a:chOff x="1132482" y="2502730"/>
            <a:chExt cx="1364134" cy="619951"/>
          </a:xfrm>
        </p:grpSpPr>
        <p:grpSp>
          <p:nvGrpSpPr>
            <p:cNvPr id="218" name="Group 66"/>
            <p:cNvGrpSpPr>
              <a:grpSpLocks/>
            </p:cNvGrpSpPr>
            <p:nvPr/>
          </p:nvGrpSpPr>
          <p:grpSpPr bwMode="auto">
            <a:xfrm>
              <a:off x="1436166" y="2502730"/>
              <a:ext cx="1060450" cy="550862"/>
              <a:chOff x="3318" y="1724"/>
              <a:chExt cx="2271" cy="1253"/>
            </a:xfrm>
          </p:grpSpPr>
          <p:sp>
            <p:nvSpPr>
              <p:cNvPr id="219" name="Freeform 67"/>
              <p:cNvSpPr>
                <a:spLocks/>
              </p:cNvSpPr>
              <p:nvPr/>
            </p:nvSpPr>
            <p:spPr bwMode="auto">
              <a:xfrm>
                <a:off x="3318" y="1724"/>
                <a:ext cx="2271" cy="1253"/>
              </a:xfrm>
              <a:custGeom>
                <a:avLst/>
                <a:gdLst>
                  <a:gd name="T0" fmla="*/ 135 w 3631"/>
                  <a:gd name="T1" fmla="*/ 783 h 1813"/>
                  <a:gd name="T2" fmla="*/ 375 w 3631"/>
                  <a:gd name="T3" fmla="*/ 1289 h 1813"/>
                  <a:gd name="T4" fmla="*/ 829 w 3631"/>
                  <a:gd name="T5" fmla="*/ 1689 h 1813"/>
                  <a:gd name="T6" fmla="*/ 1402 w 3631"/>
                  <a:gd name="T7" fmla="*/ 1809 h 1813"/>
                  <a:gd name="T8" fmla="*/ 2109 w 3631"/>
                  <a:gd name="T9" fmla="*/ 1663 h 1813"/>
                  <a:gd name="T10" fmla="*/ 2775 w 3631"/>
                  <a:gd name="T11" fmla="*/ 1209 h 1813"/>
                  <a:gd name="T12" fmla="*/ 3429 w 3631"/>
                  <a:gd name="T13" fmla="*/ 343 h 1813"/>
                  <a:gd name="T14" fmla="*/ 3509 w 3631"/>
                  <a:gd name="T15" fmla="*/ 1663 h 1813"/>
                  <a:gd name="T16" fmla="*/ 2695 w 3631"/>
                  <a:gd name="T17" fmla="*/ 823 h 1813"/>
                  <a:gd name="T18" fmla="*/ 2229 w 3631"/>
                  <a:gd name="T19" fmla="*/ 396 h 1813"/>
                  <a:gd name="T20" fmla="*/ 1482 w 3631"/>
                  <a:gd name="T21" fmla="*/ 89 h 1813"/>
                  <a:gd name="T22" fmla="*/ 642 w 3631"/>
                  <a:gd name="T23" fmla="*/ 76 h 1813"/>
                  <a:gd name="T24" fmla="*/ 55 w 3631"/>
                  <a:gd name="T25" fmla="*/ 543 h 1813"/>
                  <a:gd name="T26" fmla="*/ 309 w 3631"/>
                  <a:gd name="T27" fmla="*/ 676 h 1813"/>
                  <a:gd name="T28" fmla="*/ 135 w 3631"/>
                  <a:gd name="T29" fmla="*/ 783 h 18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631" h="1813">
                    <a:moveTo>
                      <a:pt x="135" y="783"/>
                    </a:moveTo>
                    <a:cubicBezTo>
                      <a:pt x="146" y="885"/>
                      <a:pt x="259" y="1138"/>
                      <a:pt x="375" y="1289"/>
                    </a:cubicBezTo>
                    <a:cubicBezTo>
                      <a:pt x="491" y="1440"/>
                      <a:pt x="658" y="1602"/>
                      <a:pt x="829" y="1689"/>
                    </a:cubicBezTo>
                    <a:cubicBezTo>
                      <a:pt x="1000" y="1776"/>
                      <a:pt x="1189" y="1813"/>
                      <a:pt x="1402" y="1809"/>
                    </a:cubicBezTo>
                    <a:cubicBezTo>
                      <a:pt x="1615" y="1805"/>
                      <a:pt x="1880" y="1763"/>
                      <a:pt x="2109" y="1663"/>
                    </a:cubicBezTo>
                    <a:cubicBezTo>
                      <a:pt x="2338" y="1563"/>
                      <a:pt x="2555" y="1429"/>
                      <a:pt x="2775" y="1209"/>
                    </a:cubicBezTo>
                    <a:cubicBezTo>
                      <a:pt x="2995" y="989"/>
                      <a:pt x="3307" y="267"/>
                      <a:pt x="3429" y="343"/>
                    </a:cubicBezTo>
                    <a:cubicBezTo>
                      <a:pt x="3551" y="419"/>
                      <a:pt x="3631" y="1583"/>
                      <a:pt x="3509" y="1663"/>
                    </a:cubicBezTo>
                    <a:cubicBezTo>
                      <a:pt x="3387" y="1743"/>
                      <a:pt x="2908" y="1034"/>
                      <a:pt x="2695" y="823"/>
                    </a:cubicBezTo>
                    <a:cubicBezTo>
                      <a:pt x="2482" y="612"/>
                      <a:pt x="2431" y="518"/>
                      <a:pt x="2229" y="396"/>
                    </a:cubicBezTo>
                    <a:cubicBezTo>
                      <a:pt x="2027" y="274"/>
                      <a:pt x="1746" y="142"/>
                      <a:pt x="1482" y="89"/>
                    </a:cubicBezTo>
                    <a:cubicBezTo>
                      <a:pt x="1218" y="36"/>
                      <a:pt x="880" y="0"/>
                      <a:pt x="642" y="76"/>
                    </a:cubicBezTo>
                    <a:cubicBezTo>
                      <a:pt x="404" y="152"/>
                      <a:pt x="110" y="443"/>
                      <a:pt x="55" y="543"/>
                    </a:cubicBezTo>
                    <a:cubicBezTo>
                      <a:pt x="0" y="643"/>
                      <a:pt x="296" y="641"/>
                      <a:pt x="309" y="676"/>
                    </a:cubicBezTo>
                    <a:cubicBezTo>
                      <a:pt x="322" y="711"/>
                      <a:pt x="124" y="681"/>
                      <a:pt x="135" y="783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50000">
                    <a:srgbClr val="FFFFFF"/>
                  </a:gs>
                  <a:gs pos="100000">
                    <a:srgbClr val="FFFFFF"/>
                  </a:gs>
                </a:gsLst>
                <a:lin ang="5400000" scaled="1"/>
              </a:gradFill>
              <a:ln w="9525" algn="ctr">
                <a:solidFill>
                  <a:srgbClr val="21212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91919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0" name="Oval 68"/>
              <p:cNvSpPr>
                <a:spLocks noChangeArrowheads="1"/>
              </p:cNvSpPr>
              <p:nvPr/>
            </p:nvSpPr>
            <p:spPr bwMode="auto">
              <a:xfrm>
                <a:off x="3613" y="1987"/>
                <a:ext cx="71" cy="71"/>
              </a:xfrm>
              <a:prstGeom prst="ellipse">
                <a:avLst/>
              </a:prstGeom>
              <a:gradFill rotWithShape="0">
                <a:gsLst>
                  <a:gs pos="0">
                    <a:srgbClr val="FFFFFF"/>
                  </a:gs>
                  <a:gs pos="50000">
                    <a:srgbClr val="FFFFFF"/>
                  </a:gs>
                  <a:gs pos="100000">
                    <a:srgbClr val="FFFFFF"/>
                  </a:gs>
                </a:gsLst>
                <a:lin ang="5400000" scaled="1"/>
              </a:gradFill>
              <a:ln w="9525" algn="ctr">
                <a:solidFill>
                  <a:srgbClr val="21212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91919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21" name="Group 69"/>
            <p:cNvGrpSpPr>
              <a:grpSpLocks/>
            </p:cNvGrpSpPr>
            <p:nvPr/>
          </p:nvGrpSpPr>
          <p:grpSpPr bwMode="auto">
            <a:xfrm>
              <a:off x="1132482" y="2886144"/>
              <a:ext cx="741362" cy="236537"/>
              <a:chOff x="4185" y="4269"/>
              <a:chExt cx="1408" cy="493"/>
            </a:xfrm>
          </p:grpSpPr>
          <p:sp>
            <p:nvSpPr>
              <p:cNvPr id="222" name="Freeform 70"/>
              <p:cNvSpPr>
                <a:spLocks/>
              </p:cNvSpPr>
              <p:nvPr/>
            </p:nvSpPr>
            <p:spPr bwMode="auto">
              <a:xfrm>
                <a:off x="4185" y="4269"/>
                <a:ext cx="1408" cy="493"/>
              </a:xfrm>
              <a:custGeom>
                <a:avLst/>
                <a:gdLst>
                  <a:gd name="T0" fmla="*/ 122 w 2275"/>
                  <a:gd name="T1" fmla="*/ 464 h 1013"/>
                  <a:gd name="T2" fmla="*/ 122 w 2275"/>
                  <a:gd name="T3" fmla="*/ 918 h 1013"/>
                  <a:gd name="T4" fmla="*/ 855 w 2275"/>
                  <a:gd name="T5" fmla="*/ 278 h 1013"/>
                  <a:gd name="T6" fmla="*/ 1615 w 2275"/>
                  <a:gd name="T7" fmla="*/ 51 h 1013"/>
                  <a:gd name="T8" fmla="*/ 2202 w 2275"/>
                  <a:gd name="T9" fmla="*/ 411 h 1013"/>
                  <a:gd name="T10" fmla="*/ 2055 w 2275"/>
                  <a:gd name="T11" fmla="*/ 478 h 1013"/>
                  <a:gd name="T12" fmla="*/ 2188 w 2275"/>
                  <a:gd name="T13" fmla="*/ 571 h 1013"/>
                  <a:gd name="T14" fmla="*/ 1868 w 2275"/>
                  <a:gd name="T15" fmla="*/ 864 h 1013"/>
                  <a:gd name="T16" fmla="*/ 1242 w 2275"/>
                  <a:gd name="T17" fmla="*/ 971 h 1013"/>
                  <a:gd name="T18" fmla="*/ 828 w 2275"/>
                  <a:gd name="T19" fmla="*/ 611 h 1013"/>
                  <a:gd name="T20" fmla="*/ 535 w 2275"/>
                  <a:gd name="T21" fmla="*/ 278 h 1013"/>
                  <a:gd name="T22" fmla="*/ 268 w 2275"/>
                  <a:gd name="T23" fmla="*/ 38 h 1013"/>
                  <a:gd name="T24" fmla="*/ 122 w 2275"/>
                  <a:gd name="T25" fmla="*/ 464 h 10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275" h="1013">
                    <a:moveTo>
                      <a:pt x="122" y="464"/>
                    </a:moveTo>
                    <a:cubicBezTo>
                      <a:pt x="98" y="611"/>
                      <a:pt x="0" y="949"/>
                      <a:pt x="122" y="918"/>
                    </a:cubicBezTo>
                    <a:cubicBezTo>
                      <a:pt x="244" y="887"/>
                      <a:pt x="606" y="422"/>
                      <a:pt x="855" y="278"/>
                    </a:cubicBezTo>
                    <a:cubicBezTo>
                      <a:pt x="1104" y="134"/>
                      <a:pt x="1391" y="29"/>
                      <a:pt x="1615" y="51"/>
                    </a:cubicBezTo>
                    <a:cubicBezTo>
                      <a:pt x="1839" y="73"/>
                      <a:pt x="2129" y="340"/>
                      <a:pt x="2202" y="411"/>
                    </a:cubicBezTo>
                    <a:cubicBezTo>
                      <a:pt x="2275" y="482"/>
                      <a:pt x="2057" y="451"/>
                      <a:pt x="2055" y="478"/>
                    </a:cubicBezTo>
                    <a:cubicBezTo>
                      <a:pt x="2053" y="505"/>
                      <a:pt x="2219" y="507"/>
                      <a:pt x="2188" y="571"/>
                    </a:cubicBezTo>
                    <a:cubicBezTo>
                      <a:pt x="2157" y="635"/>
                      <a:pt x="2026" y="797"/>
                      <a:pt x="1868" y="864"/>
                    </a:cubicBezTo>
                    <a:cubicBezTo>
                      <a:pt x="1710" y="931"/>
                      <a:pt x="1415" y="1013"/>
                      <a:pt x="1242" y="971"/>
                    </a:cubicBezTo>
                    <a:cubicBezTo>
                      <a:pt x="1069" y="929"/>
                      <a:pt x="946" y="727"/>
                      <a:pt x="828" y="611"/>
                    </a:cubicBezTo>
                    <a:cubicBezTo>
                      <a:pt x="710" y="495"/>
                      <a:pt x="628" y="373"/>
                      <a:pt x="535" y="278"/>
                    </a:cubicBezTo>
                    <a:cubicBezTo>
                      <a:pt x="442" y="183"/>
                      <a:pt x="337" y="0"/>
                      <a:pt x="268" y="38"/>
                    </a:cubicBezTo>
                    <a:cubicBezTo>
                      <a:pt x="199" y="76"/>
                      <a:pt x="146" y="317"/>
                      <a:pt x="122" y="464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50000">
                    <a:srgbClr val="FFFFFF"/>
                  </a:gs>
                  <a:gs pos="100000">
                    <a:srgbClr val="FFFFFF"/>
                  </a:gs>
                </a:gsLst>
                <a:lin ang="5400000" scaled="1"/>
              </a:gradFill>
              <a:ln w="9525" algn="ctr">
                <a:solidFill>
                  <a:srgbClr val="21212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91919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3" name="Oval 71"/>
              <p:cNvSpPr>
                <a:spLocks noChangeArrowheads="1"/>
              </p:cNvSpPr>
              <p:nvPr/>
            </p:nvSpPr>
            <p:spPr bwMode="auto">
              <a:xfrm>
                <a:off x="5293" y="4413"/>
                <a:ext cx="71" cy="71"/>
              </a:xfrm>
              <a:prstGeom prst="ellipse">
                <a:avLst/>
              </a:prstGeom>
              <a:gradFill rotWithShape="0">
                <a:gsLst>
                  <a:gs pos="0">
                    <a:srgbClr val="FFFFFF"/>
                  </a:gs>
                  <a:gs pos="50000">
                    <a:srgbClr val="FFFFFF"/>
                  </a:gs>
                  <a:gs pos="100000">
                    <a:srgbClr val="FFFFFF"/>
                  </a:gs>
                </a:gsLst>
                <a:lin ang="5400000" scaled="1"/>
              </a:gradFill>
              <a:ln w="9525" algn="ctr">
                <a:solidFill>
                  <a:srgbClr val="21212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91919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279" name="Group 278"/>
          <p:cNvGrpSpPr/>
          <p:nvPr/>
        </p:nvGrpSpPr>
        <p:grpSpPr>
          <a:xfrm>
            <a:off x="2951577" y="3184525"/>
            <a:ext cx="1081087" cy="625475"/>
            <a:chOff x="2911605" y="2782093"/>
            <a:chExt cx="1081087" cy="625475"/>
          </a:xfrm>
        </p:grpSpPr>
        <p:grpSp>
          <p:nvGrpSpPr>
            <p:cNvPr id="224" name="Group 72"/>
            <p:cNvGrpSpPr>
              <a:grpSpLocks/>
            </p:cNvGrpSpPr>
            <p:nvPr/>
          </p:nvGrpSpPr>
          <p:grpSpPr bwMode="auto">
            <a:xfrm>
              <a:off x="2911605" y="3002756"/>
              <a:ext cx="742950" cy="236537"/>
              <a:chOff x="4185" y="4269"/>
              <a:chExt cx="1408" cy="493"/>
            </a:xfrm>
          </p:grpSpPr>
          <p:sp>
            <p:nvSpPr>
              <p:cNvPr id="225" name="Freeform 73"/>
              <p:cNvSpPr>
                <a:spLocks/>
              </p:cNvSpPr>
              <p:nvPr/>
            </p:nvSpPr>
            <p:spPr bwMode="auto">
              <a:xfrm>
                <a:off x="4185" y="4269"/>
                <a:ext cx="1408" cy="493"/>
              </a:xfrm>
              <a:custGeom>
                <a:avLst/>
                <a:gdLst>
                  <a:gd name="T0" fmla="*/ 122 w 2275"/>
                  <a:gd name="T1" fmla="*/ 464 h 1013"/>
                  <a:gd name="T2" fmla="*/ 122 w 2275"/>
                  <a:gd name="T3" fmla="*/ 918 h 1013"/>
                  <a:gd name="T4" fmla="*/ 855 w 2275"/>
                  <a:gd name="T5" fmla="*/ 278 h 1013"/>
                  <a:gd name="T6" fmla="*/ 1615 w 2275"/>
                  <a:gd name="T7" fmla="*/ 51 h 1013"/>
                  <a:gd name="T8" fmla="*/ 2202 w 2275"/>
                  <a:gd name="T9" fmla="*/ 411 h 1013"/>
                  <a:gd name="T10" fmla="*/ 2055 w 2275"/>
                  <a:gd name="T11" fmla="*/ 478 h 1013"/>
                  <a:gd name="T12" fmla="*/ 2188 w 2275"/>
                  <a:gd name="T13" fmla="*/ 571 h 1013"/>
                  <a:gd name="T14" fmla="*/ 1868 w 2275"/>
                  <a:gd name="T15" fmla="*/ 864 h 1013"/>
                  <a:gd name="T16" fmla="*/ 1242 w 2275"/>
                  <a:gd name="T17" fmla="*/ 971 h 1013"/>
                  <a:gd name="T18" fmla="*/ 828 w 2275"/>
                  <a:gd name="T19" fmla="*/ 611 h 1013"/>
                  <a:gd name="T20" fmla="*/ 535 w 2275"/>
                  <a:gd name="T21" fmla="*/ 278 h 1013"/>
                  <a:gd name="T22" fmla="*/ 268 w 2275"/>
                  <a:gd name="T23" fmla="*/ 38 h 1013"/>
                  <a:gd name="T24" fmla="*/ 122 w 2275"/>
                  <a:gd name="T25" fmla="*/ 464 h 10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275" h="1013">
                    <a:moveTo>
                      <a:pt x="122" y="464"/>
                    </a:moveTo>
                    <a:cubicBezTo>
                      <a:pt x="98" y="611"/>
                      <a:pt x="0" y="949"/>
                      <a:pt x="122" y="918"/>
                    </a:cubicBezTo>
                    <a:cubicBezTo>
                      <a:pt x="244" y="887"/>
                      <a:pt x="606" y="422"/>
                      <a:pt x="855" y="278"/>
                    </a:cubicBezTo>
                    <a:cubicBezTo>
                      <a:pt x="1104" y="134"/>
                      <a:pt x="1391" y="29"/>
                      <a:pt x="1615" y="51"/>
                    </a:cubicBezTo>
                    <a:cubicBezTo>
                      <a:pt x="1839" y="73"/>
                      <a:pt x="2129" y="340"/>
                      <a:pt x="2202" y="411"/>
                    </a:cubicBezTo>
                    <a:cubicBezTo>
                      <a:pt x="2275" y="482"/>
                      <a:pt x="2057" y="451"/>
                      <a:pt x="2055" y="478"/>
                    </a:cubicBezTo>
                    <a:cubicBezTo>
                      <a:pt x="2053" y="505"/>
                      <a:pt x="2219" y="507"/>
                      <a:pt x="2188" y="571"/>
                    </a:cubicBezTo>
                    <a:cubicBezTo>
                      <a:pt x="2157" y="635"/>
                      <a:pt x="2026" y="797"/>
                      <a:pt x="1868" y="864"/>
                    </a:cubicBezTo>
                    <a:cubicBezTo>
                      <a:pt x="1710" y="931"/>
                      <a:pt x="1415" y="1013"/>
                      <a:pt x="1242" y="971"/>
                    </a:cubicBezTo>
                    <a:cubicBezTo>
                      <a:pt x="1069" y="929"/>
                      <a:pt x="946" y="727"/>
                      <a:pt x="828" y="611"/>
                    </a:cubicBezTo>
                    <a:cubicBezTo>
                      <a:pt x="710" y="495"/>
                      <a:pt x="628" y="373"/>
                      <a:pt x="535" y="278"/>
                    </a:cubicBezTo>
                    <a:cubicBezTo>
                      <a:pt x="442" y="183"/>
                      <a:pt x="337" y="0"/>
                      <a:pt x="268" y="38"/>
                    </a:cubicBezTo>
                    <a:cubicBezTo>
                      <a:pt x="199" y="76"/>
                      <a:pt x="146" y="317"/>
                      <a:pt x="122" y="464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50000">
                    <a:srgbClr val="FFFFFF"/>
                  </a:gs>
                  <a:gs pos="100000">
                    <a:srgbClr val="FFFFFF"/>
                  </a:gs>
                </a:gsLst>
                <a:lin ang="5400000" scaled="1"/>
              </a:gradFill>
              <a:ln w="9525" algn="ctr">
                <a:solidFill>
                  <a:srgbClr val="21212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91919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6" name="Oval 74"/>
              <p:cNvSpPr>
                <a:spLocks noChangeArrowheads="1"/>
              </p:cNvSpPr>
              <p:nvPr/>
            </p:nvSpPr>
            <p:spPr bwMode="auto">
              <a:xfrm>
                <a:off x="5293" y="4413"/>
                <a:ext cx="71" cy="71"/>
              </a:xfrm>
              <a:prstGeom prst="ellipse">
                <a:avLst/>
              </a:prstGeom>
              <a:gradFill rotWithShape="0">
                <a:gsLst>
                  <a:gs pos="0">
                    <a:srgbClr val="FFFFFF"/>
                  </a:gs>
                  <a:gs pos="50000">
                    <a:srgbClr val="FFFFFF"/>
                  </a:gs>
                  <a:gs pos="100000">
                    <a:srgbClr val="FFFFFF"/>
                  </a:gs>
                </a:gsLst>
                <a:lin ang="5400000" scaled="1"/>
              </a:gradFill>
              <a:ln w="9525" algn="ctr">
                <a:solidFill>
                  <a:srgbClr val="21212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91919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27" name="Group 75"/>
            <p:cNvGrpSpPr>
              <a:grpSpLocks/>
            </p:cNvGrpSpPr>
            <p:nvPr/>
          </p:nvGrpSpPr>
          <p:grpSpPr bwMode="auto">
            <a:xfrm>
              <a:off x="3251330" y="3172618"/>
              <a:ext cx="741362" cy="234950"/>
              <a:chOff x="4185" y="4269"/>
              <a:chExt cx="1408" cy="493"/>
            </a:xfrm>
          </p:grpSpPr>
          <p:sp>
            <p:nvSpPr>
              <p:cNvPr id="228" name="Freeform 76"/>
              <p:cNvSpPr>
                <a:spLocks/>
              </p:cNvSpPr>
              <p:nvPr/>
            </p:nvSpPr>
            <p:spPr bwMode="auto">
              <a:xfrm>
                <a:off x="4185" y="4269"/>
                <a:ext cx="1408" cy="493"/>
              </a:xfrm>
              <a:custGeom>
                <a:avLst/>
                <a:gdLst>
                  <a:gd name="T0" fmla="*/ 122 w 2275"/>
                  <a:gd name="T1" fmla="*/ 464 h 1013"/>
                  <a:gd name="T2" fmla="*/ 122 w 2275"/>
                  <a:gd name="T3" fmla="*/ 918 h 1013"/>
                  <a:gd name="T4" fmla="*/ 855 w 2275"/>
                  <a:gd name="T5" fmla="*/ 278 h 1013"/>
                  <a:gd name="T6" fmla="*/ 1615 w 2275"/>
                  <a:gd name="T7" fmla="*/ 51 h 1013"/>
                  <a:gd name="T8" fmla="*/ 2202 w 2275"/>
                  <a:gd name="T9" fmla="*/ 411 h 1013"/>
                  <a:gd name="T10" fmla="*/ 2055 w 2275"/>
                  <a:gd name="T11" fmla="*/ 478 h 1013"/>
                  <a:gd name="T12" fmla="*/ 2188 w 2275"/>
                  <a:gd name="T13" fmla="*/ 571 h 1013"/>
                  <a:gd name="T14" fmla="*/ 1868 w 2275"/>
                  <a:gd name="T15" fmla="*/ 864 h 1013"/>
                  <a:gd name="T16" fmla="*/ 1242 w 2275"/>
                  <a:gd name="T17" fmla="*/ 971 h 1013"/>
                  <a:gd name="T18" fmla="*/ 828 w 2275"/>
                  <a:gd name="T19" fmla="*/ 611 h 1013"/>
                  <a:gd name="T20" fmla="*/ 535 w 2275"/>
                  <a:gd name="T21" fmla="*/ 278 h 1013"/>
                  <a:gd name="T22" fmla="*/ 268 w 2275"/>
                  <a:gd name="T23" fmla="*/ 38 h 1013"/>
                  <a:gd name="T24" fmla="*/ 122 w 2275"/>
                  <a:gd name="T25" fmla="*/ 464 h 10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275" h="1013">
                    <a:moveTo>
                      <a:pt x="122" y="464"/>
                    </a:moveTo>
                    <a:cubicBezTo>
                      <a:pt x="98" y="611"/>
                      <a:pt x="0" y="949"/>
                      <a:pt x="122" y="918"/>
                    </a:cubicBezTo>
                    <a:cubicBezTo>
                      <a:pt x="244" y="887"/>
                      <a:pt x="606" y="422"/>
                      <a:pt x="855" y="278"/>
                    </a:cubicBezTo>
                    <a:cubicBezTo>
                      <a:pt x="1104" y="134"/>
                      <a:pt x="1391" y="29"/>
                      <a:pt x="1615" y="51"/>
                    </a:cubicBezTo>
                    <a:cubicBezTo>
                      <a:pt x="1839" y="73"/>
                      <a:pt x="2129" y="340"/>
                      <a:pt x="2202" y="411"/>
                    </a:cubicBezTo>
                    <a:cubicBezTo>
                      <a:pt x="2275" y="482"/>
                      <a:pt x="2057" y="451"/>
                      <a:pt x="2055" y="478"/>
                    </a:cubicBezTo>
                    <a:cubicBezTo>
                      <a:pt x="2053" y="505"/>
                      <a:pt x="2219" y="507"/>
                      <a:pt x="2188" y="571"/>
                    </a:cubicBezTo>
                    <a:cubicBezTo>
                      <a:pt x="2157" y="635"/>
                      <a:pt x="2026" y="797"/>
                      <a:pt x="1868" y="864"/>
                    </a:cubicBezTo>
                    <a:cubicBezTo>
                      <a:pt x="1710" y="931"/>
                      <a:pt x="1415" y="1013"/>
                      <a:pt x="1242" y="971"/>
                    </a:cubicBezTo>
                    <a:cubicBezTo>
                      <a:pt x="1069" y="929"/>
                      <a:pt x="946" y="727"/>
                      <a:pt x="828" y="611"/>
                    </a:cubicBezTo>
                    <a:cubicBezTo>
                      <a:pt x="710" y="495"/>
                      <a:pt x="628" y="373"/>
                      <a:pt x="535" y="278"/>
                    </a:cubicBezTo>
                    <a:cubicBezTo>
                      <a:pt x="442" y="183"/>
                      <a:pt x="337" y="0"/>
                      <a:pt x="268" y="38"/>
                    </a:cubicBezTo>
                    <a:cubicBezTo>
                      <a:pt x="199" y="76"/>
                      <a:pt x="146" y="317"/>
                      <a:pt x="122" y="464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50000">
                    <a:srgbClr val="FFFFFF"/>
                  </a:gs>
                  <a:gs pos="100000">
                    <a:srgbClr val="FFFFFF"/>
                  </a:gs>
                </a:gsLst>
                <a:lin ang="5400000" scaled="1"/>
              </a:gradFill>
              <a:ln w="9525" algn="ctr">
                <a:solidFill>
                  <a:srgbClr val="21212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91919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9" name="Oval 77"/>
              <p:cNvSpPr>
                <a:spLocks noChangeArrowheads="1"/>
              </p:cNvSpPr>
              <p:nvPr/>
            </p:nvSpPr>
            <p:spPr bwMode="auto">
              <a:xfrm>
                <a:off x="5293" y="4413"/>
                <a:ext cx="71" cy="71"/>
              </a:xfrm>
              <a:prstGeom prst="ellipse">
                <a:avLst/>
              </a:prstGeom>
              <a:gradFill rotWithShape="0">
                <a:gsLst>
                  <a:gs pos="0">
                    <a:srgbClr val="FFFFFF"/>
                  </a:gs>
                  <a:gs pos="50000">
                    <a:srgbClr val="FFFFFF"/>
                  </a:gs>
                  <a:gs pos="100000">
                    <a:srgbClr val="FFFFFF"/>
                  </a:gs>
                </a:gsLst>
                <a:lin ang="5400000" scaled="1"/>
              </a:gradFill>
              <a:ln w="9525" algn="ctr">
                <a:solidFill>
                  <a:srgbClr val="21212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91919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30" name="Group 78"/>
            <p:cNvGrpSpPr>
              <a:grpSpLocks/>
            </p:cNvGrpSpPr>
            <p:nvPr/>
          </p:nvGrpSpPr>
          <p:grpSpPr bwMode="auto">
            <a:xfrm>
              <a:off x="3249742" y="2782093"/>
              <a:ext cx="742950" cy="236538"/>
              <a:chOff x="4185" y="4269"/>
              <a:chExt cx="1408" cy="493"/>
            </a:xfrm>
          </p:grpSpPr>
          <p:sp>
            <p:nvSpPr>
              <p:cNvPr id="231" name="Freeform 79"/>
              <p:cNvSpPr>
                <a:spLocks/>
              </p:cNvSpPr>
              <p:nvPr/>
            </p:nvSpPr>
            <p:spPr bwMode="auto">
              <a:xfrm>
                <a:off x="4185" y="4269"/>
                <a:ext cx="1408" cy="493"/>
              </a:xfrm>
              <a:custGeom>
                <a:avLst/>
                <a:gdLst>
                  <a:gd name="T0" fmla="*/ 122 w 2275"/>
                  <a:gd name="T1" fmla="*/ 464 h 1013"/>
                  <a:gd name="T2" fmla="*/ 122 w 2275"/>
                  <a:gd name="T3" fmla="*/ 918 h 1013"/>
                  <a:gd name="T4" fmla="*/ 855 w 2275"/>
                  <a:gd name="T5" fmla="*/ 278 h 1013"/>
                  <a:gd name="T6" fmla="*/ 1615 w 2275"/>
                  <a:gd name="T7" fmla="*/ 51 h 1013"/>
                  <a:gd name="T8" fmla="*/ 2202 w 2275"/>
                  <a:gd name="T9" fmla="*/ 411 h 1013"/>
                  <a:gd name="T10" fmla="*/ 2055 w 2275"/>
                  <a:gd name="T11" fmla="*/ 478 h 1013"/>
                  <a:gd name="T12" fmla="*/ 2188 w 2275"/>
                  <a:gd name="T13" fmla="*/ 571 h 1013"/>
                  <a:gd name="T14" fmla="*/ 1868 w 2275"/>
                  <a:gd name="T15" fmla="*/ 864 h 1013"/>
                  <a:gd name="T16" fmla="*/ 1242 w 2275"/>
                  <a:gd name="T17" fmla="*/ 971 h 1013"/>
                  <a:gd name="T18" fmla="*/ 828 w 2275"/>
                  <a:gd name="T19" fmla="*/ 611 h 1013"/>
                  <a:gd name="T20" fmla="*/ 535 w 2275"/>
                  <a:gd name="T21" fmla="*/ 278 h 1013"/>
                  <a:gd name="T22" fmla="*/ 268 w 2275"/>
                  <a:gd name="T23" fmla="*/ 38 h 1013"/>
                  <a:gd name="T24" fmla="*/ 122 w 2275"/>
                  <a:gd name="T25" fmla="*/ 464 h 10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275" h="1013">
                    <a:moveTo>
                      <a:pt x="122" y="464"/>
                    </a:moveTo>
                    <a:cubicBezTo>
                      <a:pt x="98" y="611"/>
                      <a:pt x="0" y="949"/>
                      <a:pt x="122" y="918"/>
                    </a:cubicBezTo>
                    <a:cubicBezTo>
                      <a:pt x="244" y="887"/>
                      <a:pt x="606" y="422"/>
                      <a:pt x="855" y="278"/>
                    </a:cubicBezTo>
                    <a:cubicBezTo>
                      <a:pt x="1104" y="134"/>
                      <a:pt x="1391" y="29"/>
                      <a:pt x="1615" y="51"/>
                    </a:cubicBezTo>
                    <a:cubicBezTo>
                      <a:pt x="1839" y="73"/>
                      <a:pt x="2129" y="340"/>
                      <a:pt x="2202" y="411"/>
                    </a:cubicBezTo>
                    <a:cubicBezTo>
                      <a:pt x="2275" y="482"/>
                      <a:pt x="2057" y="451"/>
                      <a:pt x="2055" y="478"/>
                    </a:cubicBezTo>
                    <a:cubicBezTo>
                      <a:pt x="2053" y="505"/>
                      <a:pt x="2219" y="507"/>
                      <a:pt x="2188" y="571"/>
                    </a:cubicBezTo>
                    <a:cubicBezTo>
                      <a:pt x="2157" y="635"/>
                      <a:pt x="2026" y="797"/>
                      <a:pt x="1868" y="864"/>
                    </a:cubicBezTo>
                    <a:cubicBezTo>
                      <a:pt x="1710" y="931"/>
                      <a:pt x="1415" y="1013"/>
                      <a:pt x="1242" y="971"/>
                    </a:cubicBezTo>
                    <a:cubicBezTo>
                      <a:pt x="1069" y="929"/>
                      <a:pt x="946" y="727"/>
                      <a:pt x="828" y="611"/>
                    </a:cubicBezTo>
                    <a:cubicBezTo>
                      <a:pt x="710" y="495"/>
                      <a:pt x="628" y="373"/>
                      <a:pt x="535" y="278"/>
                    </a:cubicBezTo>
                    <a:cubicBezTo>
                      <a:pt x="442" y="183"/>
                      <a:pt x="337" y="0"/>
                      <a:pt x="268" y="38"/>
                    </a:cubicBezTo>
                    <a:cubicBezTo>
                      <a:pt x="199" y="76"/>
                      <a:pt x="146" y="317"/>
                      <a:pt x="122" y="464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50000">
                    <a:srgbClr val="FFFFFF"/>
                  </a:gs>
                  <a:gs pos="100000">
                    <a:srgbClr val="FFFFFF"/>
                  </a:gs>
                </a:gsLst>
                <a:lin ang="5400000" scaled="1"/>
              </a:gradFill>
              <a:ln w="9525" algn="ctr">
                <a:solidFill>
                  <a:srgbClr val="21212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91919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2" name="Oval 80"/>
              <p:cNvSpPr>
                <a:spLocks noChangeArrowheads="1"/>
              </p:cNvSpPr>
              <p:nvPr/>
            </p:nvSpPr>
            <p:spPr bwMode="auto">
              <a:xfrm>
                <a:off x="5293" y="4413"/>
                <a:ext cx="71" cy="71"/>
              </a:xfrm>
              <a:prstGeom prst="ellipse">
                <a:avLst/>
              </a:prstGeom>
              <a:gradFill rotWithShape="0">
                <a:gsLst>
                  <a:gs pos="0">
                    <a:srgbClr val="FFFFFF"/>
                  </a:gs>
                  <a:gs pos="50000">
                    <a:srgbClr val="FFFFFF"/>
                  </a:gs>
                  <a:gs pos="100000">
                    <a:srgbClr val="FFFFFF"/>
                  </a:gs>
                </a:gsLst>
                <a:lin ang="5400000" scaled="1"/>
              </a:gradFill>
              <a:ln w="9525" algn="ctr">
                <a:solidFill>
                  <a:srgbClr val="21212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91919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280" name="Group 279"/>
          <p:cNvGrpSpPr/>
          <p:nvPr/>
        </p:nvGrpSpPr>
        <p:grpSpPr>
          <a:xfrm>
            <a:off x="4941230" y="3112440"/>
            <a:ext cx="1060450" cy="688975"/>
            <a:chOff x="4974341" y="2707480"/>
            <a:chExt cx="1060450" cy="688975"/>
          </a:xfrm>
        </p:grpSpPr>
        <p:grpSp>
          <p:nvGrpSpPr>
            <p:cNvPr id="233" name="Group 81"/>
            <p:cNvGrpSpPr>
              <a:grpSpLocks/>
            </p:cNvGrpSpPr>
            <p:nvPr/>
          </p:nvGrpSpPr>
          <p:grpSpPr bwMode="auto">
            <a:xfrm>
              <a:off x="5371216" y="2707480"/>
              <a:ext cx="284163" cy="149225"/>
              <a:chOff x="5650" y="6107"/>
              <a:chExt cx="1392" cy="809"/>
            </a:xfrm>
          </p:grpSpPr>
          <p:sp>
            <p:nvSpPr>
              <p:cNvPr id="234" name="Freeform 82"/>
              <p:cNvSpPr>
                <a:spLocks/>
              </p:cNvSpPr>
              <p:nvPr/>
            </p:nvSpPr>
            <p:spPr bwMode="auto">
              <a:xfrm>
                <a:off x="5650" y="6107"/>
                <a:ext cx="1392" cy="809"/>
              </a:xfrm>
              <a:custGeom>
                <a:avLst/>
                <a:gdLst>
                  <a:gd name="T0" fmla="*/ 617 w 659"/>
                  <a:gd name="T1" fmla="*/ 0 h 289"/>
                  <a:gd name="T2" fmla="*/ 631 w 659"/>
                  <a:gd name="T3" fmla="*/ 253 h 289"/>
                  <a:gd name="T4" fmla="*/ 457 w 659"/>
                  <a:gd name="T5" fmla="*/ 93 h 289"/>
                  <a:gd name="T6" fmla="*/ 271 w 659"/>
                  <a:gd name="T7" fmla="*/ 0 h 289"/>
                  <a:gd name="T8" fmla="*/ 31 w 659"/>
                  <a:gd name="T9" fmla="*/ 93 h 289"/>
                  <a:gd name="T10" fmla="*/ 124 w 659"/>
                  <a:gd name="T11" fmla="*/ 146 h 289"/>
                  <a:gd name="T12" fmla="*/ 4 w 659"/>
                  <a:gd name="T13" fmla="*/ 186 h 289"/>
                  <a:gd name="T14" fmla="*/ 151 w 659"/>
                  <a:gd name="T15" fmla="*/ 253 h 289"/>
                  <a:gd name="T16" fmla="*/ 377 w 659"/>
                  <a:gd name="T17" fmla="*/ 253 h 289"/>
                  <a:gd name="T18" fmla="*/ 617 w 659"/>
                  <a:gd name="T19" fmla="*/ 0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59" h="289">
                    <a:moveTo>
                      <a:pt x="617" y="0"/>
                    </a:moveTo>
                    <a:cubicBezTo>
                      <a:pt x="659" y="0"/>
                      <a:pt x="658" y="238"/>
                      <a:pt x="631" y="253"/>
                    </a:cubicBezTo>
                    <a:cubicBezTo>
                      <a:pt x="604" y="268"/>
                      <a:pt x="517" y="135"/>
                      <a:pt x="457" y="93"/>
                    </a:cubicBezTo>
                    <a:cubicBezTo>
                      <a:pt x="397" y="51"/>
                      <a:pt x="342" y="0"/>
                      <a:pt x="271" y="0"/>
                    </a:cubicBezTo>
                    <a:cubicBezTo>
                      <a:pt x="200" y="0"/>
                      <a:pt x="56" y="69"/>
                      <a:pt x="31" y="93"/>
                    </a:cubicBezTo>
                    <a:cubicBezTo>
                      <a:pt x="6" y="117"/>
                      <a:pt x="128" y="131"/>
                      <a:pt x="124" y="146"/>
                    </a:cubicBezTo>
                    <a:cubicBezTo>
                      <a:pt x="120" y="161"/>
                      <a:pt x="0" y="168"/>
                      <a:pt x="4" y="186"/>
                    </a:cubicBezTo>
                    <a:cubicBezTo>
                      <a:pt x="8" y="204"/>
                      <a:pt x="89" y="242"/>
                      <a:pt x="151" y="253"/>
                    </a:cubicBezTo>
                    <a:cubicBezTo>
                      <a:pt x="213" y="264"/>
                      <a:pt x="299" y="289"/>
                      <a:pt x="377" y="253"/>
                    </a:cubicBezTo>
                    <a:cubicBezTo>
                      <a:pt x="455" y="217"/>
                      <a:pt x="575" y="0"/>
                      <a:pt x="617" y="0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50000">
                    <a:srgbClr val="FFFFFF"/>
                  </a:gs>
                  <a:gs pos="100000">
                    <a:srgbClr val="FFFFFF"/>
                  </a:gs>
                </a:gsLst>
                <a:lin ang="5400000" scaled="1"/>
              </a:gradFill>
              <a:ln w="9525" algn="ctr">
                <a:solidFill>
                  <a:srgbClr val="21212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91919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5" name="Oval 83"/>
              <p:cNvSpPr>
                <a:spLocks noChangeArrowheads="1"/>
              </p:cNvSpPr>
              <p:nvPr/>
            </p:nvSpPr>
            <p:spPr bwMode="auto">
              <a:xfrm>
                <a:off x="6013" y="6333"/>
                <a:ext cx="71" cy="71"/>
              </a:xfrm>
              <a:prstGeom prst="ellipse">
                <a:avLst/>
              </a:prstGeom>
              <a:gradFill rotWithShape="0">
                <a:gsLst>
                  <a:gs pos="0">
                    <a:srgbClr val="FFFFFF"/>
                  </a:gs>
                  <a:gs pos="50000">
                    <a:srgbClr val="FFFFFF"/>
                  </a:gs>
                  <a:gs pos="100000">
                    <a:srgbClr val="FFFFFF"/>
                  </a:gs>
                </a:gsLst>
                <a:lin ang="5400000" scaled="1"/>
              </a:gradFill>
              <a:ln w="9525" algn="ctr">
                <a:solidFill>
                  <a:srgbClr val="21212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91919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36" name="Group 84"/>
            <p:cNvGrpSpPr>
              <a:grpSpLocks/>
            </p:cNvGrpSpPr>
            <p:nvPr/>
          </p:nvGrpSpPr>
          <p:grpSpPr bwMode="auto">
            <a:xfrm>
              <a:off x="5715704" y="2750343"/>
              <a:ext cx="284162" cy="149225"/>
              <a:chOff x="5650" y="6107"/>
              <a:chExt cx="1392" cy="809"/>
            </a:xfrm>
          </p:grpSpPr>
          <p:sp>
            <p:nvSpPr>
              <p:cNvPr id="237" name="Freeform 85"/>
              <p:cNvSpPr>
                <a:spLocks/>
              </p:cNvSpPr>
              <p:nvPr/>
            </p:nvSpPr>
            <p:spPr bwMode="auto">
              <a:xfrm>
                <a:off x="5650" y="6107"/>
                <a:ext cx="1392" cy="809"/>
              </a:xfrm>
              <a:custGeom>
                <a:avLst/>
                <a:gdLst>
                  <a:gd name="T0" fmla="*/ 617 w 659"/>
                  <a:gd name="T1" fmla="*/ 0 h 289"/>
                  <a:gd name="T2" fmla="*/ 631 w 659"/>
                  <a:gd name="T3" fmla="*/ 253 h 289"/>
                  <a:gd name="T4" fmla="*/ 457 w 659"/>
                  <a:gd name="T5" fmla="*/ 93 h 289"/>
                  <a:gd name="T6" fmla="*/ 271 w 659"/>
                  <a:gd name="T7" fmla="*/ 0 h 289"/>
                  <a:gd name="T8" fmla="*/ 31 w 659"/>
                  <a:gd name="T9" fmla="*/ 93 h 289"/>
                  <a:gd name="T10" fmla="*/ 124 w 659"/>
                  <a:gd name="T11" fmla="*/ 146 h 289"/>
                  <a:gd name="T12" fmla="*/ 4 w 659"/>
                  <a:gd name="T13" fmla="*/ 186 h 289"/>
                  <a:gd name="T14" fmla="*/ 151 w 659"/>
                  <a:gd name="T15" fmla="*/ 253 h 289"/>
                  <a:gd name="T16" fmla="*/ 377 w 659"/>
                  <a:gd name="T17" fmla="*/ 253 h 289"/>
                  <a:gd name="T18" fmla="*/ 617 w 659"/>
                  <a:gd name="T19" fmla="*/ 0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59" h="289">
                    <a:moveTo>
                      <a:pt x="617" y="0"/>
                    </a:moveTo>
                    <a:cubicBezTo>
                      <a:pt x="659" y="0"/>
                      <a:pt x="658" y="238"/>
                      <a:pt x="631" y="253"/>
                    </a:cubicBezTo>
                    <a:cubicBezTo>
                      <a:pt x="604" y="268"/>
                      <a:pt x="517" y="135"/>
                      <a:pt x="457" y="93"/>
                    </a:cubicBezTo>
                    <a:cubicBezTo>
                      <a:pt x="397" y="51"/>
                      <a:pt x="342" y="0"/>
                      <a:pt x="271" y="0"/>
                    </a:cubicBezTo>
                    <a:cubicBezTo>
                      <a:pt x="200" y="0"/>
                      <a:pt x="56" y="69"/>
                      <a:pt x="31" y="93"/>
                    </a:cubicBezTo>
                    <a:cubicBezTo>
                      <a:pt x="6" y="117"/>
                      <a:pt x="128" y="131"/>
                      <a:pt x="124" y="146"/>
                    </a:cubicBezTo>
                    <a:cubicBezTo>
                      <a:pt x="120" y="161"/>
                      <a:pt x="0" y="168"/>
                      <a:pt x="4" y="186"/>
                    </a:cubicBezTo>
                    <a:cubicBezTo>
                      <a:pt x="8" y="204"/>
                      <a:pt x="89" y="242"/>
                      <a:pt x="151" y="253"/>
                    </a:cubicBezTo>
                    <a:cubicBezTo>
                      <a:pt x="213" y="264"/>
                      <a:pt x="299" y="289"/>
                      <a:pt x="377" y="253"/>
                    </a:cubicBezTo>
                    <a:cubicBezTo>
                      <a:pt x="455" y="217"/>
                      <a:pt x="575" y="0"/>
                      <a:pt x="617" y="0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50000">
                    <a:srgbClr val="FFFFFF"/>
                  </a:gs>
                  <a:gs pos="100000">
                    <a:srgbClr val="FFFFFF"/>
                  </a:gs>
                </a:gsLst>
                <a:lin ang="5400000" scaled="1"/>
              </a:gradFill>
              <a:ln w="9525" algn="ctr">
                <a:solidFill>
                  <a:srgbClr val="21212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91919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8" name="Oval 86"/>
              <p:cNvSpPr>
                <a:spLocks noChangeArrowheads="1"/>
              </p:cNvSpPr>
              <p:nvPr/>
            </p:nvSpPr>
            <p:spPr bwMode="auto">
              <a:xfrm>
                <a:off x="6013" y="6333"/>
                <a:ext cx="71" cy="71"/>
              </a:xfrm>
              <a:prstGeom prst="ellipse">
                <a:avLst/>
              </a:prstGeom>
              <a:gradFill rotWithShape="0">
                <a:gsLst>
                  <a:gs pos="0">
                    <a:srgbClr val="FFFFFF"/>
                  </a:gs>
                  <a:gs pos="50000">
                    <a:srgbClr val="FFFFFF"/>
                  </a:gs>
                  <a:gs pos="100000">
                    <a:srgbClr val="FFFFFF"/>
                  </a:gs>
                </a:gsLst>
                <a:lin ang="5400000" scaled="1"/>
              </a:gradFill>
              <a:ln w="9525" algn="ctr">
                <a:solidFill>
                  <a:srgbClr val="21212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91919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39" name="Group 87"/>
            <p:cNvGrpSpPr>
              <a:grpSpLocks/>
            </p:cNvGrpSpPr>
            <p:nvPr/>
          </p:nvGrpSpPr>
          <p:grpSpPr bwMode="auto">
            <a:xfrm>
              <a:off x="4974341" y="2845593"/>
              <a:ext cx="1060450" cy="550862"/>
              <a:chOff x="3318" y="1724"/>
              <a:chExt cx="2271" cy="1253"/>
            </a:xfrm>
          </p:grpSpPr>
          <p:sp>
            <p:nvSpPr>
              <p:cNvPr id="240" name="Freeform 88"/>
              <p:cNvSpPr>
                <a:spLocks/>
              </p:cNvSpPr>
              <p:nvPr/>
            </p:nvSpPr>
            <p:spPr bwMode="auto">
              <a:xfrm>
                <a:off x="3318" y="1724"/>
                <a:ext cx="2271" cy="1253"/>
              </a:xfrm>
              <a:custGeom>
                <a:avLst/>
                <a:gdLst>
                  <a:gd name="T0" fmla="*/ 135 w 3631"/>
                  <a:gd name="T1" fmla="*/ 783 h 1813"/>
                  <a:gd name="T2" fmla="*/ 375 w 3631"/>
                  <a:gd name="T3" fmla="*/ 1289 h 1813"/>
                  <a:gd name="T4" fmla="*/ 829 w 3631"/>
                  <a:gd name="T5" fmla="*/ 1689 h 1813"/>
                  <a:gd name="T6" fmla="*/ 1402 w 3631"/>
                  <a:gd name="T7" fmla="*/ 1809 h 1813"/>
                  <a:gd name="T8" fmla="*/ 2109 w 3631"/>
                  <a:gd name="T9" fmla="*/ 1663 h 1813"/>
                  <a:gd name="T10" fmla="*/ 2775 w 3631"/>
                  <a:gd name="T11" fmla="*/ 1209 h 1813"/>
                  <a:gd name="T12" fmla="*/ 3429 w 3631"/>
                  <a:gd name="T13" fmla="*/ 343 h 1813"/>
                  <a:gd name="T14" fmla="*/ 3509 w 3631"/>
                  <a:gd name="T15" fmla="*/ 1663 h 1813"/>
                  <a:gd name="T16" fmla="*/ 2695 w 3631"/>
                  <a:gd name="T17" fmla="*/ 823 h 1813"/>
                  <a:gd name="T18" fmla="*/ 2229 w 3631"/>
                  <a:gd name="T19" fmla="*/ 396 h 1813"/>
                  <a:gd name="T20" fmla="*/ 1482 w 3631"/>
                  <a:gd name="T21" fmla="*/ 89 h 1813"/>
                  <a:gd name="T22" fmla="*/ 642 w 3631"/>
                  <a:gd name="T23" fmla="*/ 76 h 1813"/>
                  <a:gd name="T24" fmla="*/ 55 w 3631"/>
                  <a:gd name="T25" fmla="*/ 543 h 1813"/>
                  <a:gd name="T26" fmla="*/ 309 w 3631"/>
                  <a:gd name="T27" fmla="*/ 676 h 1813"/>
                  <a:gd name="T28" fmla="*/ 135 w 3631"/>
                  <a:gd name="T29" fmla="*/ 783 h 18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631" h="1813">
                    <a:moveTo>
                      <a:pt x="135" y="783"/>
                    </a:moveTo>
                    <a:cubicBezTo>
                      <a:pt x="146" y="885"/>
                      <a:pt x="259" y="1138"/>
                      <a:pt x="375" y="1289"/>
                    </a:cubicBezTo>
                    <a:cubicBezTo>
                      <a:pt x="491" y="1440"/>
                      <a:pt x="658" y="1602"/>
                      <a:pt x="829" y="1689"/>
                    </a:cubicBezTo>
                    <a:cubicBezTo>
                      <a:pt x="1000" y="1776"/>
                      <a:pt x="1189" y="1813"/>
                      <a:pt x="1402" y="1809"/>
                    </a:cubicBezTo>
                    <a:cubicBezTo>
                      <a:pt x="1615" y="1805"/>
                      <a:pt x="1880" y="1763"/>
                      <a:pt x="2109" y="1663"/>
                    </a:cubicBezTo>
                    <a:cubicBezTo>
                      <a:pt x="2338" y="1563"/>
                      <a:pt x="2555" y="1429"/>
                      <a:pt x="2775" y="1209"/>
                    </a:cubicBezTo>
                    <a:cubicBezTo>
                      <a:pt x="2995" y="989"/>
                      <a:pt x="3307" y="267"/>
                      <a:pt x="3429" y="343"/>
                    </a:cubicBezTo>
                    <a:cubicBezTo>
                      <a:pt x="3551" y="419"/>
                      <a:pt x="3631" y="1583"/>
                      <a:pt x="3509" y="1663"/>
                    </a:cubicBezTo>
                    <a:cubicBezTo>
                      <a:pt x="3387" y="1743"/>
                      <a:pt x="2908" y="1034"/>
                      <a:pt x="2695" y="823"/>
                    </a:cubicBezTo>
                    <a:cubicBezTo>
                      <a:pt x="2482" y="612"/>
                      <a:pt x="2431" y="518"/>
                      <a:pt x="2229" y="396"/>
                    </a:cubicBezTo>
                    <a:cubicBezTo>
                      <a:pt x="2027" y="274"/>
                      <a:pt x="1746" y="142"/>
                      <a:pt x="1482" y="89"/>
                    </a:cubicBezTo>
                    <a:cubicBezTo>
                      <a:pt x="1218" y="36"/>
                      <a:pt x="880" y="0"/>
                      <a:pt x="642" y="76"/>
                    </a:cubicBezTo>
                    <a:cubicBezTo>
                      <a:pt x="404" y="152"/>
                      <a:pt x="110" y="443"/>
                      <a:pt x="55" y="543"/>
                    </a:cubicBezTo>
                    <a:cubicBezTo>
                      <a:pt x="0" y="643"/>
                      <a:pt x="296" y="641"/>
                      <a:pt x="309" y="676"/>
                    </a:cubicBezTo>
                    <a:cubicBezTo>
                      <a:pt x="322" y="711"/>
                      <a:pt x="124" y="681"/>
                      <a:pt x="135" y="783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50000">
                    <a:srgbClr val="FFFFFF"/>
                  </a:gs>
                  <a:gs pos="100000">
                    <a:srgbClr val="FFFFFF"/>
                  </a:gs>
                </a:gsLst>
                <a:lin ang="5400000" scaled="1"/>
              </a:gradFill>
              <a:ln w="9525" algn="ctr">
                <a:solidFill>
                  <a:srgbClr val="21212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91919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1" name="Oval 89"/>
              <p:cNvSpPr>
                <a:spLocks noChangeArrowheads="1"/>
              </p:cNvSpPr>
              <p:nvPr/>
            </p:nvSpPr>
            <p:spPr bwMode="auto">
              <a:xfrm>
                <a:off x="3613" y="1987"/>
                <a:ext cx="71" cy="71"/>
              </a:xfrm>
              <a:prstGeom prst="ellipse">
                <a:avLst/>
              </a:prstGeom>
              <a:gradFill rotWithShape="0">
                <a:gsLst>
                  <a:gs pos="0">
                    <a:srgbClr val="FFFFFF"/>
                  </a:gs>
                  <a:gs pos="50000">
                    <a:srgbClr val="FFFFFF"/>
                  </a:gs>
                  <a:gs pos="100000">
                    <a:srgbClr val="FFFFFF"/>
                  </a:gs>
                </a:gsLst>
                <a:lin ang="5400000" scaled="1"/>
              </a:gradFill>
              <a:ln w="9525" algn="ctr">
                <a:solidFill>
                  <a:srgbClr val="21212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91919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42" name="Group 90"/>
            <p:cNvGrpSpPr>
              <a:grpSpLocks/>
            </p:cNvGrpSpPr>
            <p:nvPr/>
          </p:nvGrpSpPr>
          <p:grpSpPr bwMode="auto">
            <a:xfrm>
              <a:off x="5496629" y="2886868"/>
              <a:ext cx="284162" cy="149225"/>
              <a:chOff x="5650" y="6107"/>
              <a:chExt cx="1392" cy="809"/>
            </a:xfrm>
          </p:grpSpPr>
          <p:sp>
            <p:nvSpPr>
              <p:cNvPr id="243" name="Freeform 91"/>
              <p:cNvSpPr>
                <a:spLocks/>
              </p:cNvSpPr>
              <p:nvPr/>
            </p:nvSpPr>
            <p:spPr bwMode="auto">
              <a:xfrm>
                <a:off x="5650" y="6107"/>
                <a:ext cx="1392" cy="809"/>
              </a:xfrm>
              <a:custGeom>
                <a:avLst/>
                <a:gdLst>
                  <a:gd name="T0" fmla="*/ 617 w 659"/>
                  <a:gd name="T1" fmla="*/ 0 h 289"/>
                  <a:gd name="T2" fmla="*/ 631 w 659"/>
                  <a:gd name="T3" fmla="*/ 253 h 289"/>
                  <a:gd name="T4" fmla="*/ 457 w 659"/>
                  <a:gd name="T5" fmla="*/ 93 h 289"/>
                  <a:gd name="T6" fmla="*/ 271 w 659"/>
                  <a:gd name="T7" fmla="*/ 0 h 289"/>
                  <a:gd name="T8" fmla="*/ 31 w 659"/>
                  <a:gd name="T9" fmla="*/ 93 h 289"/>
                  <a:gd name="T10" fmla="*/ 124 w 659"/>
                  <a:gd name="T11" fmla="*/ 146 h 289"/>
                  <a:gd name="T12" fmla="*/ 4 w 659"/>
                  <a:gd name="T13" fmla="*/ 186 h 289"/>
                  <a:gd name="T14" fmla="*/ 151 w 659"/>
                  <a:gd name="T15" fmla="*/ 253 h 289"/>
                  <a:gd name="T16" fmla="*/ 377 w 659"/>
                  <a:gd name="T17" fmla="*/ 253 h 289"/>
                  <a:gd name="T18" fmla="*/ 617 w 659"/>
                  <a:gd name="T19" fmla="*/ 0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59" h="289">
                    <a:moveTo>
                      <a:pt x="617" y="0"/>
                    </a:moveTo>
                    <a:cubicBezTo>
                      <a:pt x="659" y="0"/>
                      <a:pt x="658" y="238"/>
                      <a:pt x="631" y="253"/>
                    </a:cubicBezTo>
                    <a:cubicBezTo>
                      <a:pt x="604" y="268"/>
                      <a:pt x="517" y="135"/>
                      <a:pt x="457" y="93"/>
                    </a:cubicBezTo>
                    <a:cubicBezTo>
                      <a:pt x="397" y="51"/>
                      <a:pt x="342" y="0"/>
                      <a:pt x="271" y="0"/>
                    </a:cubicBezTo>
                    <a:cubicBezTo>
                      <a:pt x="200" y="0"/>
                      <a:pt x="56" y="69"/>
                      <a:pt x="31" y="93"/>
                    </a:cubicBezTo>
                    <a:cubicBezTo>
                      <a:pt x="6" y="117"/>
                      <a:pt x="128" y="131"/>
                      <a:pt x="124" y="146"/>
                    </a:cubicBezTo>
                    <a:cubicBezTo>
                      <a:pt x="120" y="161"/>
                      <a:pt x="0" y="168"/>
                      <a:pt x="4" y="186"/>
                    </a:cubicBezTo>
                    <a:cubicBezTo>
                      <a:pt x="8" y="204"/>
                      <a:pt x="89" y="242"/>
                      <a:pt x="151" y="253"/>
                    </a:cubicBezTo>
                    <a:cubicBezTo>
                      <a:pt x="213" y="264"/>
                      <a:pt x="299" y="289"/>
                      <a:pt x="377" y="253"/>
                    </a:cubicBezTo>
                    <a:cubicBezTo>
                      <a:pt x="455" y="217"/>
                      <a:pt x="575" y="0"/>
                      <a:pt x="617" y="0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50000">
                    <a:srgbClr val="FFFFFF"/>
                  </a:gs>
                  <a:gs pos="100000">
                    <a:srgbClr val="FFFFFF"/>
                  </a:gs>
                </a:gsLst>
                <a:lin ang="5400000" scaled="1"/>
              </a:gradFill>
              <a:ln w="9525" algn="ctr">
                <a:solidFill>
                  <a:srgbClr val="21212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91919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4" name="Oval 92"/>
              <p:cNvSpPr>
                <a:spLocks noChangeArrowheads="1"/>
              </p:cNvSpPr>
              <p:nvPr/>
            </p:nvSpPr>
            <p:spPr bwMode="auto">
              <a:xfrm>
                <a:off x="6013" y="6333"/>
                <a:ext cx="71" cy="71"/>
              </a:xfrm>
              <a:prstGeom prst="ellipse">
                <a:avLst/>
              </a:prstGeom>
              <a:gradFill rotWithShape="0">
                <a:gsLst>
                  <a:gs pos="0">
                    <a:srgbClr val="FFFFFF"/>
                  </a:gs>
                  <a:gs pos="50000">
                    <a:srgbClr val="FFFFFF"/>
                  </a:gs>
                  <a:gs pos="100000">
                    <a:srgbClr val="FFFFFF"/>
                  </a:gs>
                </a:gsLst>
                <a:lin ang="5400000" scaled="1"/>
              </a:gradFill>
              <a:ln w="9525" algn="ctr">
                <a:solidFill>
                  <a:srgbClr val="21212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91919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281" name="Group 280"/>
          <p:cNvGrpSpPr/>
          <p:nvPr/>
        </p:nvGrpSpPr>
        <p:grpSpPr>
          <a:xfrm>
            <a:off x="507715" y="4357930"/>
            <a:ext cx="596900" cy="261937"/>
            <a:chOff x="799341" y="3886200"/>
            <a:chExt cx="596900" cy="261937"/>
          </a:xfrm>
        </p:grpSpPr>
        <p:grpSp>
          <p:nvGrpSpPr>
            <p:cNvPr id="245" name="Group 93"/>
            <p:cNvGrpSpPr>
              <a:grpSpLocks/>
            </p:cNvGrpSpPr>
            <p:nvPr/>
          </p:nvGrpSpPr>
          <p:grpSpPr bwMode="auto">
            <a:xfrm>
              <a:off x="799341" y="3886200"/>
              <a:ext cx="282575" cy="149225"/>
              <a:chOff x="5650" y="6107"/>
              <a:chExt cx="1392" cy="809"/>
            </a:xfrm>
          </p:grpSpPr>
          <p:sp>
            <p:nvSpPr>
              <p:cNvPr id="246" name="Freeform 94"/>
              <p:cNvSpPr>
                <a:spLocks/>
              </p:cNvSpPr>
              <p:nvPr/>
            </p:nvSpPr>
            <p:spPr bwMode="auto">
              <a:xfrm>
                <a:off x="5650" y="6107"/>
                <a:ext cx="1392" cy="809"/>
              </a:xfrm>
              <a:custGeom>
                <a:avLst/>
                <a:gdLst>
                  <a:gd name="T0" fmla="*/ 617 w 659"/>
                  <a:gd name="T1" fmla="*/ 0 h 289"/>
                  <a:gd name="T2" fmla="*/ 631 w 659"/>
                  <a:gd name="T3" fmla="*/ 253 h 289"/>
                  <a:gd name="T4" fmla="*/ 457 w 659"/>
                  <a:gd name="T5" fmla="*/ 93 h 289"/>
                  <a:gd name="T6" fmla="*/ 271 w 659"/>
                  <a:gd name="T7" fmla="*/ 0 h 289"/>
                  <a:gd name="T8" fmla="*/ 31 w 659"/>
                  <a:gd name="T9" fmla="*/ 93 h 289"/>
                  <a:gd name="T10" fmla="*/ 124 w 659"/>
                  <a:gd name="T11" fmla="*/ 146 h 289"/>
                  <a:gd name="T12" fmla="*/ 4 w 659"/>
                  <a:gd name="T13" fmla="*/ 186 h 289"/>
                  <a:gd name="T14" fmla="*/ 151 w 659"/>
                  <a:gd name="T15" fmla="*/ 253 h 289"/>
                  <a:gd name="T16" fmla="*/ 377 w 659"/>
                  <a:gd name="T17" fmla="*/ 253 h 289"/>
                  <a:gd name="T18" fmla="*/ 617 w 659"/>
                  <a:gd name="T19" fmla="*/ 0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59" h="289">
                    <a:moveTo>
                      <a:pt x="617" y="0"/>
                    </a:moveTo>
                    <a:cubicBezTo>
                      <a:pt x="659" y="0"/>
                      <a:pt x="658" y="238"/>
                      <a:pt x="631" y="253"/>
                    </a:cubicBezTo>
                    <a:cubicBezTo>
                      <a:pt x="604" y="268"/>
                      <a:pt x="517" y="135"/>
                      <a:pt x="457" y="93"/>
                    </a:cubicBezTo>
                    <a:cubicBezTo>
                      <a:pt x="397" y="51"/>
                      <a:pt x="342" y="0"/>
                      <a:pt x="271" y="0"/>
                    </a:cubicBezTo>
                    <a:cubicBezTo>
                      <a:pt x="200" y="0"/>
                      <a:pt x="56" y="69"/>
                      <a:pt x="31" y="93"/>
                    </a:cubicBezTo>
                    <a:cubicBezTo>
                      <a:pt x="6" y="117"/>
                      <a:pt x="128" y="131"/>
                      <a:pt x="124" y="146"/>
                    </a:cubicBezTo>
                    <a:cubicBezTo>
                      <a:pt x="120" y="161"/>
                      <a:pt x="0" y="168"/>
                      <a:pt x="4" y="186"/>
                    </a:cubicBezTo>
                    <a:cubicBezTo>
                      <a:pt x="8" y="204"/>
                      <a:pt x="89" y="242"/>
                      <a:pt x="151" y="253"/>
                    </a:cubicBezTo>
                    <a:cubicBezTo>
                      <a:pt x="213" y="264"/>
                      <a:pt x="299" y="289"/>
                      <a:pt x="377" y="253"/>
                    </a:cubicBezTo>
                    <a:cubicBezTo>
                      <a:pt x="455" y="217"/>
                      <a:pt x="575" y="0"/>
                      <a:pt x="617" y="0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50000">
                    <a:srgbClr val="FFFFFF"/>
                  </a:gs>
                  <a:gs pos="100000">
                    <a:srgbClr val="FFFFFF"/>
                  </a:gs>
                </a:gsLst>
                <a:lin ang="5400000" scaled="1"/>
              </a:gradFill>
              <a:ln w="9525" algn="ctr">
                <a:solidFill>
                  <a:srgbClr val="21212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91919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7" name="Oval 95"/>
              <p:cNvSpPr>
                <a:spLocks noChangeArrowheads="1"/>
              </p:cNvSpPr>
              <p:nvPr/>
            </p:nvSpPr>
            <p:spPr bwMode="auto">
              <a:xfrm>
                <a:off x="6013" y="6333"/>
                <a:ext cx="71" cy="71"/>
              </a:xfrm>
              <a:prstGeom prst="ellipse">
                <a:avLst/>
              </a:prstGeom>
              <a:gradFill rotWithShape="0">
                <a:gsLst>
                  <a:gs pos="0">
                    <a:srgbClr val="FFFFFF"/>
                  </a:gs>
                  <a:gs pos="50000">
                    <a:srgbClr val="FFFFFF"/>
                  </a:gs>
                  <a:gs pos="100000">
                    <a:srgbClr val="FFFFFF"/>
                  </a:gs>
                </a:gsLst>
                <a:lin ang="5400000" scaled="1"/>
              </a:gradFill>
              <a:ln w="9525" algn="ctr">
                <a:solidFill>
                  <a:srgbClr val="21212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91919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48" name="Group 96"/>
            <p:cNvGrpSpPr>
              <a:grpSpLocks/>
            </p:cNvGrpSpPr>
            <p:nvPr/>
          </p:nvGrpSpPr>
          <p:grpSpPr bwMode="auto">
            <a:xfrm>
              <a:off x="1112079" y="3998912"/>
              <a:ext cx="284162" cy="149225"/>
              <a:chOff x="5650" y="6107"/>
              <a:chExt cx="1392" cy="809"/>
            </a:xfrm>
          </p:grpSpPr>
          <p:sp>
            <p:nvSpPr>
              <p:cNvPr id="249" name="Freeform 97"/>
              <p:cNvSpPr>
                <a:spLocks/>
              </p:cNvSpPr>
              <p:nvPr/>
            </p:nvSpPr>
            <p:spPr bwMode="auto">
              <a:xfrm>
                <a:off x="5650" y="6107"/>
                <a:ext cx="1392" cy="809"/>
              </a:xfrm>
              <a:custGeom>
                <a:avLst/>
                <a:gdLst>
                  <a:gd name="T0" fmla="*/ 617 w 659"/>
                  <a:gd name="T1" fmla="*/ 0 h 289"/>
                  <a:gd name="T2" fmla="*/ 631 w 659"/>
                  <a:gd name="T3" fmla="*/ 253 h 289"/>
                  <a:gd name="T4" fmla="*/ 457 w 659"/>
                  <a:gd name="T5" fmla="*/ 93 h 289"/>
                  <a:gd name="T6" fmla="*/ 271 w 659"/>
                  <a:gd name="T7" fmla="*/ 0 h 289"/>
                  <a:gd name="T8" fmla="*/ 31 w 659"/>
                  <a:gd name="T9" fmla="*/ 93 h 289"/>
                  <a:gd name="T10" fmla="*/ 124 w 659"/>
                  <a:gd name="T11" fmla="*/ 146 h 289"/>
                  <a:gd name="T12" fmla="*/ 4 w 659"/>
                  <a:gd name="T13" fmla="*/ 186 h 289"/>
                  <a:gd name="T14" fmla="*/ 151 w 659"/>
                  <a:gd name="T15" fmla="*/ 253 h 289"/>
                  <a:gd name="T16" fmla="*/ 377 w 659"/>
                  <a:gd name="T17" fmla="*/ 253 h 289"/>
                  <a:gd name="T18" fmla="*/ 617 w 659"/>
                  <a:gd name="T19" fmla="*/ 0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59" h="289">
                    <a:moveTo>
                      <a:pt x="617" y="0"/>
                    </a:moveTo>
                    <a:cubicBezTo>
                      <a:pt x="659" y="0"/>
                      <a:pt x="658" y="238"/>
                      <a:pt x="631" y="253"/>
                    </a:cubicBezTo>
                    <a:cubicBezTo>
                      <a:pt x="604" y="268"/>
                      <a:pt x="517" y="135"/>
                      <a:pt x="457" y="93"/>
                    </a:cubicBezTo>
                    <a:cubicBezTo>
                      <a:pt x="397" y="51"/>
                      <a:pt x="342" y="0"/>
                      <a:pt x="271" y="0"/>
                    </a:cubicBezTo>
                    <a:cubicBezTo>
                      <a:pt x="200" y="0"/>
                      <a:pt x="56" y="69"/>
                      <a:pt x="31" y="93"/>
                    </a:cubicBezTo>
                    <a:cubicBezTo>
                      <a:pt x="6" y="117"/>
                      <a:pt x="128" y="131"/>
                      <a:pt x="124" y="146"/>
                    </a:cubicBezTo>
                    <a:cubicBezTo>
                      <a:pt x="120" y="161"/>
                      <a:pt x="0" y="168"/>
                      <a:pt x="4" y="186"/>
                    </a:cubicBezTo>
                    <a:cubicBezTo>
                      <a:pt x="8" y="204"/>
                      <a:pt x="89" y="242"/>
                      <a:pt x="151" y="253"/>
                    </a:cubicBezTo>
                    <a:cubicBezTo>
                      <a:pt x="213" y="264"/>
                      <a:pt x="299" y="289"/>
                      <a:pt x="377" y="253"/>
                    </a:cubicBezTo>
                    <a:cubicBezTo>
                      <a:pt x="455" y="217"/>
                      <a:pt x="575" y="0"/>
                      <a:pt x="617" y="0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50000">
                    <a:srgbClr val="FFFFFF"/>
                  </a:gs>
                  <a:gs pos="100000">
                    <a:srgbClr val="FFFFFF"/>
                  </a:gs>
                </a:gsLst>
                <a:lin ang="5400000" scaled="1"/>
              </a:gradFill>
              <a:ln w="9525" algn="ctr">
                <a:solidFill>
                  <a:srgbClr val="21212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91919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0" name="Oval 98"/>
              <p:cNvSpPr>
                <a:spLocks noChangeArrowheads="1"/>
              </p:cNvSpPr>
              <p:nvPr/>
            </p:nvSpPr>
            <p:spPr bwMode="auto">
              <a:xfrm>
                <a:off x="6013" y="6333"/>
                <a:ext cx="71" cy="71"/>
              </a:xfrm>
              <a:prstGeom prst="ellipse">
                <a:avLst/>
              </a:prstGeom>
              <a:gradFill rotWithShape="0">
                <a:gsLst>
                  <a:gs pos="0">
                    <a:srgbClr val="FFFFFF"/>
                  </a:gs>
                  <a:gs pos="50000">
                    <a:srgbClr val="FFFFFF"/>
                  </a:gs>
                  <a:gs pos="100000">
                    <a:srgbClr val="FFFFFF"/>
                  </a:gs>
                </a:gsLst>
                <a:lin ang="5400000" scaled="1"/>
              </a:gradFill>
              <a:ln w="9525" algn="ctr">
                <a:solidFill>
                  <a:srgbClr val="21212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91919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282" name="Group 281"/>
          <p:cNvGrpSpPr/>
          <p:nvPr/>
        </p:nvGrpSpPr>
        <p:grpSpPr>
          <a:xfrm>
            <a:off x="1757875" y="4067396"/>
            <a:ext cx="1139825" cy="773112"/>
            <a:chOff x="2199792" y="3919664"/>
            <a:chExt cx="1139825" cy="773112"/>
          </a:xfrm>
        </p:grpSpPr>
        <p:grpSp>
          <p:nvGrpSpPr>
            <p:cNvPr id="251" name="Group 99"/>
            <p:cNvGrpSpPr>
              <a:grpSpLocks/>
            </p:cNvGrpSpPr>
            <p:nvPr/>
          </p:nvGrpSpPr>
          <p:grpSpPr bwMode="auto">
            <a:xfrm>
              <a:off x="2461730" y="4156201"/>
              <a:ext cx="741362" cy="236538"/>
              <a:chOff x="4185" y="4269"/>
              <a:chExt cx="1408" cy="493"/>
            </a:xfrm>
          </p:grpSpPr>
          <p:sp>
            <p:nvSpPr>
              <p:cNvPr id="252" name="Freeform 100"/>
              <p:cNvSpPr>
                <a:spLocks/>
              </p:cNvSpPr>
              <p:nvPr/>
            </p:nvSpPr>
            <p:spPr bwMode="auto">
              <a:xfrm>
                <a:off x="4185" y="4269"/>
                <a:ext cx="1408" cy="493"/>
              </a:xfrm>
              <a:custGeom>
                <a:avLst/>
                <a:gdLst>
                  <a:gd name="T0" fmla="*/ 122 w 2275"/>
                  <a:gd name="T1" fmla="*/ 464 h 1013"/>
                  <a:gd name="T2" fmla="*/ 122 w 2275"/>
                  <a:gd name="T3" fmla="*/ 918 h 1013"/>
                  <a:gd name="T4" fmla="*/ 855 w 2275"/>
                  <a:gd name="T5" fmla="*/ 278 h 1013"/>
                  <a:gd name="T6" fmla="*/ 1615 w 2275"/>
                  <a:gd name="T7" fmla="*/ 51 h 1013"/>
                  <a:gd name="T8" fmla="*/ 2202 w 2275"/>
                  <a:gd name="T9" fmla="*/ 411 h 1013"/>
                  <a:gd name="T10" fmla="*/ 2055 w 2275"/>
                  <a:gd name="T11" fmla="*/ 478 h 1013"/>
                  <a:gd name="T12" fmla="*/ 2188 w 2275"/>
                  <a:gd name="T13" fmla="*/ 571 h 1013"/>
                  <a:gd name="T14" fmla="*/ 1868 w 2275"/>
                  <a:gd name="T15" fmla="*/ 864 h 1013"/>
                  <a:gd name="T16" fmla="*/ 1242 w 2275"/>
                  <a:gd name="T17" fmla="*/ 971 h 1013"/>
                  <a:gd name="T18" fmla="*/ 828 w 2275"/>
                  <a:gd name="T19" fmla="*/ 611 h 1013"/>
                  <a:gd name="T20" fmla="*/ 535 w 2275"/>
                  <a:gd name="T21" fmla="*/ 278 h 1013"/>
                  <a:gd name="T22" fmla="*/ 268 w 2275"/>
                  <a:gd name="T23" fmla="*/ 38 h 1013"/>
                  <a:gd name="T24" fmla="*/ 122 w 2275"/>
                  <a:gd name="T25" fmla="*/ 464 h 10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275" h="1013">
                    <a:moveTo>
                      <a:pt x="122" y="464"/>
                    </a:moveTo>
                    <a:cubicBezTo>
                      <a:pt x="98" y="611"/>
                      <a:pt x="0" y="949"/>
                      <a:pt x="122" y="918"/>
                    </a:cubicBezTo>
                    <a:cubicBezTo>
                      <a:pt x="244" y="887"/>
                      <a:pt x="606" y="422"/>
                      <a:pt x="855" y="278"/>
                    </a:cubicBezTo>
                    <a:cubicBezTo>
                      <a:pt x="1104" y="134"/>
                      <a:pt x="1391" y="29"/>
                      <a:pt x="1615" y="51"/>
                    </a:cubicBezTo>
                    <a:cubicBezTo>
                      <a:pt x="1839" y="73"/>
                      <a:pt x="2129" y="340"/>
                      <a:pt x="2202" y="411"/>
                    </a:cubicBezTo>
                    <a:cubicBezTo>
                      <a:pt x="2275" y="482"/>
                      <a:pt x="2057" y="451"/>
                      <a:pt x="2055" y="478"/>
                    </a:cubicBezTo>
                    <a:cubicBezTo>
                      <a:pt x="2053" y="505"/>
                      <a:pt x="2219" y="507"/>
                      <a:pt x="2188" y="571"/>
                    </a:cubicBezTo>
                    <a:cubicBezTo>
                      <a:pt x="2157" y="635"/>
                      <a:pt x="2026" y="797"/>
                      <a:pt x="1868" y="864"/>
                    </a:cubicBezTo>
                    <a:cubicBezTo>
                      <a:pt x="1710" y="931"/>
                      <a:pt x="1415" y="1013"/>
                      <a:pt x="1242" y="971"/>
                    </a:cubicBezTo>
                    <a:cubicBezTo>
                      <a:pt x="1069" y="929"/>
                      <a:pt x="946" y="727"/>
                      <a:pt x="828" y="611"/>
                    </a:cubicBezTo>
                    <a:cubicBezTo>
                      <a:pt x="710" y="495"/>
                      <a:pt x="628" y="373"/>
                      <a:pt x="535" y="278"/>
                    </a:cubicBezTo>
                    <a:cubicBezTo>
                      <a:pt x="442" y="183"/>
                      <a:pt x="337" y="0"/>
                      <a:pt x="268" y="38"/>
                    </a:cubicBezTo>
                    <a:cubicBezTo>
                      <a:pt x="199" y="76"/>
                      <a:pt x="146" y="317"/>
                      <a:pt x="122" y="464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50000">
                    <a:srgbClr val="FFFFFF"/>
                  </a:gs>
                  <a:gs pos="100000">
                    <a:srgbClr val="FFFFFF"/>
                  </a:gs>
                </a:gsLst>
                <a:lin ang="5400000" scaled="1"/>
              </a:gradFill>
              <a:ln w="9525" algn="ctr">
                <a:solidFill>
                  <a:srgbClr val="21212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91919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3" name="Oval 101"/>
              <p:cNvSpPr>
                <a:spLocks noChangeArrowheads="1"/>
              </p:cNvSpPr>
              <p:nvPr/>
            </p:nvSpPr>
            <p:spPr bwMode="auto">
              <a:xfrm>
                <a:off x="5293" y="4413"/>
                <a:ext cx="71" cy="71"/>
              </a:xfrm>
              <a:prstGeom prst="ellipse">
                <a:avLst/>
              </a:prstGeom>
              <a:gradFill rotWithShape="0">
                <a:gsLst>
                  <a:gs pos="0">
                    <a:srgbClr val="FFFFFF"/>
                  </a:gs>
                  <a:gs pos="50000">
                    <a:srgbClr val="FFFFFF"/>
                  </a:gs>
                  <a:gs pos="100000">
                    <a:srgbClr val="FFFFFF"/>
                  </a:gs>
                </a:gsLst>
                <a:lin ang="5400000" scaled="1"/>
              </a:gradFill>
              <a:ln w="9525" algn="ctr">
                <a:solidFill>
                  <a:srgbClr val="21212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91919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54" name="Group 102"/>
            <p:cNvGrpSpPr>
              <a:grpSpLocks/>
            </p:cNvGrpSpPr>
            <p:nvPr/>
          </p:nvGrpSpPr>
          <p:grpSpPr bwMode="auto">
            <a:xfrm>
              <a:off x="2596667" y="4313364"/>
              <a:ext cx="742950" cy="236537"/>
              <a:chOff x="4185" y="4269"/>
              <a:chExt cx="1408" cy="493"/>
            </a:xfrm>
          </p:grpSpPr>
          <p:sp>
            <p:nvSpPr>
              <p:cNvPr id="255" name="Freeform 103"/>
              <p:cNvSpPr>
                <a:spLocks/>
              </p:cNvSpPr>
              <p:nvPr/>
            </p:nvSpPr>
            <p:spPr bwMode="auto">
              <a:xfrm>
                <a:off x="4185" y="4269"/>
                <a:ext cx="1408" cy="493"/>
              </a:xfrm>
              <a:custGeom>
                <a:avLst/>
                <a:gdLst>
                  <a:gd name="T0" fmla="*/ 122 w 2275"/>
                  <a:gd name="T1" fmla="*/ 464 h 1013"/>
                  <a:gd name="T2" fmla="*/ 122 w 2275"/>
                  <a:gd name="T3" fmla="*/ 918 h 1013"/>
                  <a:gd name="T4" fmla="*/ 855 w 2275"/>
                  <a:gd name="T5" fmla="*/ 278 h 1013"/>
                  <a:gd name="T6" fmla="*/ 1615 w 2275"/>
                  <a:gd name="T7" fmla="*/ 51 h 1013"/>
                  <a:gd name="T8" fmla="*/ 2202 w 2275"/>
                  <a:gd name="T9" fmla="*/ 411 h 1013"/>
                  <a:gd name="T10" fmla="*/ 2055 w 2275"/>
                  <a:gd name="T11" fmla="*/ 478 h 1013"/>
                  <a:gd name="T12" fmla="*/ 2188 w 2275"/>
                  <a:gd name="T13" fmla="*/ 571 h 1013"/>
                  <a:gd name="T14" fmla="*/ 1868 w 2275"/>
                  <a:gd name="T15" fmla="*/ 864 h 1013"/>
                  <a:gd name="T16" fmla="*/ 1242 w 2275"/>
                  <a:gd name="T17" fmla="*/ 971 h 1013"/>
                  <a:gd name="T18" fmla="*/ 828 w 2275"/>
                  <a:gd name="T19" fmla="*/ 611 h 1013"/>
                  <a:gd name="T20" fmla="*/ 535 w 2275"/>
                  <a:gd name="T21" fmla="*/ 278 h 1013"/>
                  <a:gd name="T22" fmla="*/ 268 w 2275"/>
                  <a:gd name="T23" fmla="*/ 38 h 1013"/>
                  <a:gd name="T24" fmla="*/ 122 w 2275"/>
                  <a:gd name="T25" fmla="*/ 464 h 10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275" h="1013">
                    <a:moveTo>
                      <a:pt x="122" y="464"/>
                    </a:moveTo>
                    <a:cubicBezTo>
                      <a:pt x="98" y="611"/>
                      <a:pt x="0" y="949"/>
                      <a:pt x="122" y="918"/>
                    </a:cubicBezTo>
                    <a:cubicBezTo>
                      <a:pt x="244" y="887"/>
                      <a:pt x="606" y="422"/>
                      <a:pt x="855" y="278"/>
                    </a:cubicBezTo>
                    <a:cubicBezTo>
                      <a:pt x="1104" y="134"/>
                      <a:pt x="1391" y="29"/>
                      <a:pt x="1615" y="51"/>
                    </a:cubicBezTo>
                    <a:cubicBezTo>
                      <a:pt x="1839" y="73"/>
                      <a:pt x="2129" y="340"/>
                      <a:pt x="2202" y="411"/>
                    </a:cubicBezTo>
                    <a:cubicBezTo>
                      <a:pt x="2275" y="482"/>
                      <a:pt x="2057" y="451"/>
                      <a:pt x="2055" y="478"/>
                    </a:cubicBezTo>
                    <a:cubicBezTo>
                      <a:pt x="2053" y="505"/>
                      <a:pt x="2219" y="507"/>
                      <a:pt x="2188" y="571"/>
                    </a:cubicBezTo>
                    <a:cubicBezTo>
                      <a:pt x="2157" y="635"/>
                      <a:pt x="2026" y="797"/>
                      <a:pt x="1868" y="864"/>
                    </a:cubicBezTo>
                    <a:cubicBezTo>
                      <a:pt x="1710" y="931"/>
                      <a:pt x="1415" y="1013"/>
                      <a:pt x="1242" y="971"/>
                    </a:cubicBezTo>
                    <a:cubicBezTo>
                      <a:pt x="1069" y="929"/>
                      <a:pt x="946" y="727"/>
                      <a:pt x="828" y="611"/>
                    </a:cubicBezTo>
                    <a:cubicBezTo>
                      <a:pt x="710" y="495"/>
                      <a:pt x="628" y="373"/>
                      <a:pt x="535" y="278"/>
                    </a:cubicBezTo>
                    <a:cubicBezTo>
                      <a:pt x="442" y="183"/>
                      <a:pt x="337" y="0"/>
                      <a:pt x="268" y="38"/>
                    </a:cubicBezTo>
                    <a:cubicBezTo>
                      <a:pt x="199" y="76"/>
                      <a:pt x="146" y="317"/>
                      <a:pt x="122" y="464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50000">
                    <a:srgbClr val="FFFFFF"/>
                  </a:gs>
                  <a:gs pos="100000">
                    <a:srgbClr val="FFFFFF"/>
                  </a:gs>
                </a:gsLst>
                <a:lin ang="5400000" scaled="1"/>
              </a:gradFill>
              <a:ln w="9525" algn="ctr">
                <a:solidFill>
                  <a:srgbClr val="21212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91919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6" name="Oval 104"/>
              <p:cNvSpPr>
                <a:spLocks noChangeArrowheads="1"/>
              </p:cNvSpPr>
              <p:nvPr/>
            </p:nvSpPr>
            <p:spPr bwMode="auto">
              <a:xfrm>
                <a:off x="5293" y="4413"/>
                <a:ext cx="71" cy="71"/>
              </a:xfrm>
              <a:prstGeom prst="ellipse">
                <a:avLst/>
              </a:prstGeom>
              <a:gradFill rotWithShape="0">
                <a:gsLst>
                  <a:gs pos="0">
                    <a:srgbClr val="FFFFFF"/>
                  </a:gs>
                  <a:gs pos="50000">
                    <a:srgbClr val="FFFFFF"/>
                  </a:gs>
                  <a:gs pos="100000">
                    <a:srgbClr val="FFFFFF"/>
                  </a:gs>
                </a:gsLst>
                <a:lin ang="5400000" scaled="1"/>
              </a:gradFill>
              <a:ln w="9525" algn="ctr">
                <a:solidFill>
                  <a:srgbClr val="21212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91919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57" name="Group 105"/>
            <p:cNvGrpSpPr>
              <a:grpSpLocks/>
            </p:cNvGrpSpPr>
            <p:nvPr/>
          </p:nvGrpSpPr>
          <p:grpSpPr bwMode="auto">
            <a:xfrm>
              <a:off x="2199792" y="4456239"/>
              <a:ext cx="742950" cy="236537"/>
              <a:chOff x="4185" y="4269"/>
              <a:chExt cx="1408" cy="493"/>
            </a:xfrm>
          </p:grpSpPr>
          <p:sp>
            <p:nvSpPr>
              <p:cNvPr id="258" name="Freeform 106"/>
              <p:cNvSpPr>
                <a:spLocks/>
              </p:cNvSpPr>
              <p:nvPr/>
            </p:nvSpPr>
            <p:spPr bwMode="auto">
              <a:xfrm>
                <a:off x="4185" y="4269"/>
                <a:ext cx="1408" cy="493"/>
              </a:xfrm>
              <a:custGeom>
                <a:avLst/>
                <a:gdLst>
                  <a:gd name="T0" fmla="*/ 122 w 2275"/>
                  <a:gd name="T1" fmla="*/ 464 h 1013"/>
                  <a:gd name="T2" fmla="*/ 122 w 2275"/>
                  <a:gd name="T3" fmla="*/ 918 h 1013"/>
                  <a:gd name="T4" fmla="*/ 855 w 2275"/>
                  <a:gd name="T5" fmla="*/ 278 h 1013"/>
                  <a:gd name="T6" fmla="*/ 1615 w 2275"/>
                  <a:gd name="T7" fmla="*/ 51 h 1013"/>
                  <a:gd name="T8" fmla="*/ 2202 w 2275"/>
                  <a:gd name="T9" fmla="*/ 411 h 1013"/>
                  <a:gd name="T10" fmla="*/ 2055 w 2275"/>
                  <a:gd name="T11" fmla="*/ 478 h 1013"/>
                  <a:gd name="T12" fmla="*/ 2188 w 2275"/>
                  <a:gd name="T13" fmla="*/ 571 h 1013"/>
                  <a:gd name="T14" fmla="*/ 1868 w 2275"/>
                  <a:gd name="T15" fmla="*/ 864 h 1013"/>
                  <a:gd name="T16" fmla="*/ 1242 w 2275"/>
                  <a:gd name="T17" fmla="*/ 971 h 1013"/>
                  <a:gd name="T18" fmla="*/ 828 w 2275"/>
                  <a:gd name="T19" fmla="*/ 611 h 1013"/>
                  <a:gd name="T20" fmla="*/ 535 w 2275"/>
                  <a:gd name="T21" fmla="*/ 278 h 1013"/>
                  <a:gd name="T22" fmla="*/ 268 w 2275"/>
                  <a:gd name="T23" fmla="*/ 38 h 1013"/>
                  <a:gd name="T24" fmla="*/ 122 w 2275"/>
                  <a:gd name="T25" fmla="*/ 464 h 10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275" h="1013">
                    <a:moveTo>
                      <a:pt x="122" y="464"/>
                    </a:moveTo>
                    <a:cubicBezTo>
                      <a:pt x="98" y="611"/>
                      <a:pt x="0" y="949"/>
                      <a:pt x="122" y="918"/>
                    </a:cubicBezTo>
                    <a:cubicBezTo>
                      <a:pt x="244" y="887"/>
                      <a:pt x="606" y="422"/>
                      <a:pt x="855" y="278"/>
                    </a:cubicBezTo>
                    <a:cubicBezTo>
                      <a:pt x="1104" y="134"/>
                      <a:pt x="1391" y="29"/>
                      <a:pt x="1615" y="51"/>
                    </a:cubicBezTo>
                    <a:cubicBezTo>
                      <a:pt x="1839" y="73"/>
                      <a:pt x="2129" y="340"/>
                      <a:pt x="2202" y="411"/>
                    </a:cubicBezTo>
                    <a:cubicBezTo>
                      <a:pt x="2275" y="482"/>
                      <a:pt x="2057" y="451"/>
                      <a:pt x="2055" y="478"/>
                    </a:cubicBezTo>
                    <a:cubicBezTo>
                      <a:pt x="2053" y="505"/>
                      <a:pt x="2219" y="507"/>
                      <a:pt x="2188" y="571"/>
                    </a:cubicBezTo>
                    <a:cubicBezTo>
                      <a:pt x="2157" y="635"/>
                      <a:pt x="2026" y="797"/>
                      <a:pt x="1868" y="864"/>
                    </a:cubicBezTo>
                    <a:cubicBezTo>
                      <a:pt x="1710" y="931"/>
                      <a:pt x="1415" y="1013"/>
                      <a:pt x="1242" y="971"/>
                    </a:cubicBezTo>
                    <a:cubicBezTo>
                      <a:pt x="1069" y="929"/>
                      <a:pt x="946" y="727"/>
                      <a:pt x="828" y="611"/>
                    </a:cubicBezTo>
                    <a:cubicBezTo>
                      <a:pt x="710" y="495"/>
                      <a:pt x="628" y="373"/>
                      <a:pt x="535" y="278"/>
                    </a:cubicBezTo>
                    <a:cubicBezTo>
                      <a:pt x="442" y="183"/>
                      <a:pt x="337" y="0"/>
                      <a:pt x="268" y="38"/>
                    </a:cubicBezTo>
                    <a:cubicBezTo>
                      <a:pt x="199" y="76"/>
                      <a:pt x="146" y="317"/>
                      <a:pt x="122" y="464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50000">
                    <a:srgbClr val="FFFFFF"/>
                  </a:gs>
                  <a:gs pos="100000">
                    <a:srgbClr val="FFFFFF"/>
                  </a:gs>
                </a:gsLst>
                <a:lin ang="5400000" scaled="1"/>
              </a:gradFill>
              <a:ln w="9525" algn="ctr">
                <a:solidFill>
                  <a:srgbClr val="21212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91919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9" name="Oval 107"/>
              <p:cNvSpPr>
                <a:spLocks noChangeArrowheads="1"/>
              </p:cNvSpPr>
              <p:nvPr/>
            </p:nvSpPr>
            <p:spPr bwMode="auto">
              <a:xfrm>
                <a:off x="5293" y="4413"/>
                <a:ext cx="71" cy="71"/>
              </a:xfrm>
              <a:prstGeom prst="ellipse">
                <a:avLst/>
              </a:prstGeom>
              <a:gradFill rotWithShape="0">
                <a:gsLst>
                  <a:gs pos="0">
                    <a:srgbClr val="FFFFFF"/>
                  </a:gs>
                  <a:gs pos="50000">
                    <a:srgbClr val="FFFFFF"/>
                  </a:gs>
                  <a:gs pos="100000">
                    <a:srgbClr val="FFFFFF"/>
                  </a:gs>
                </a:gsLst>
                <a:lin ang="5400000" scaled="1"/>
              </a:gradFill>
              <a:ln w="9525" algn="ctr">
                <a:solidFill>
                  <a:srgbClr val="21212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91919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60" name="Group 108"/>
            <p:cNvGrpSpPr>
              <a:grpSpLocks/>
            </p:cNvGrpSpPr>
            <p:nvPr/>
          </p:nvGrpSpPr>
          <p:grpSpPr bwMode="auto">
            <a:xfrm>
              <a:off x="2742717" y="3919664"/>
              <a:ext cx="282575" cy="149225"/>
              <a:chOff x="5650" y="6107"/>
              <a:chExt cx="1392" cy="809"/>
            </a:xfrm>
          </p:grpSpPr>
          <p:sp>
            <p:nvSpPr>
              <p:cNvPr id="261" name="Freeform 109"/>
              <p:cNvSpPr>
                <a:spLocks/>
              </p:cNvSpPr>
              <p:nvPr/>
            </p:nvSpPr>
            <p:spPr bwMode="auto">
              <a:xfrm>
                <a:off x="5650" y="6107"/>
                <a:ext cx="1392" cy="809"/>
              </a:xfrm>
              <a:custGeom>
                <a:avLst/>
                <a:gdLst>
                  <a:gd name="T0" fmla="*/ 617 w 659"/>
                  <a:gd name="T1" fmla="*/ 0 h 289"/>
                  <a:gd name="T2" fmla="*/ 631 w 659"/>
                  <a:gd name="T3" fmla="*/ 253 h 289"/>
                  <a:gd name="T4" fmla="*/ 457 w 659"/>
                  <a:gd name="T5" fmla="*/ 93 h 289"/>
                  <a:gd name="T6" fmla="*/ 271 w 659"/>
                  <a:gd name="T7" fmla="*/ 0 h 289"/>
                  <a:gd name="T8" fmla="*/ 31 w 659"/>
                  <a:gd name="T9" fmla="*/ 93 h 289"/>
                  <a:gd name="T10" fmla="*/ 124 w 659"/>
                  <a:gd name="T11" fmla="*/ 146 h 289"/>
                  <a:gd name="T12" fmla="*/ 4 w 659"/>
                  <a:gd name="T13" fmla="*/ 186 h 289"/>
                  <a:gd name="T14" fmla="*/ 151 w 659"/>
                  <a:gd name="T15" fmla="*/ 253 h 289"/>
                  <a:gd name="T16" fmla="*/ 377 w 659"/>
                  <a:gd name="T17" fmla="*/ 253 h 289"/>
                  <a:gd name="T18" fmla="*/ 617 w 659"/>
                  <a:gd name="T19" fmla="*/ 0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59" h="289">
                    <a:moveTo>
                      <a:pt x="617" y="0"/>
                    </a:moveTo>
                    <a:cubicBezTo>
                      <a:pt x="659" y="0"/>
                      <a:pt x="658" y="238"/>
                      <a:pt x="631" y="253"/>
                    </a:cubicBezTo>
                    <a:cubicBezTo>
                      <a:pt x="604" y="268"/>
                      <a:pt x="517" y="135"/>
                      <a:pt x="457" y="93"/>
                    </a:cubicBezTo>
                    <a:cubicBezTo>
                      <a:pt x="397" y="51"/>
                      <a:pt x="342" y="0"/>
                      <a:pt x="271" y="0"/>
                    </a:cubicBezTo>
                    <a:cubicBezTo>
                      <a:pt x="200" y="0"/>
                      <a:pt x="56" y="69"/>
                      <a:pt x="31" y="93"/>
                    </a:cubicBezTo>
                    <a:cubicBezTo>
                      <a:pt x="6" y="117"/>
                      <a:pt x="128" y="131"/>
                      <a:pt x="124" y="146"/>
                    </a:cubicBezTo>
                    <a:cubicBezTo>
                      <a:pt x="120" y="161"/>
                      <a:pt x="0" y="168"/>
                      <a:pt x="4" y="186"/>
                    </a:cubicBezTo>
                    <a:cubicBezTo>
                      <a:pt x="8" y="204"/>
                      <a:pt x="89" y="242"/>
                      <a:pt x="151" y="253"/>
                    </a:cubicBezTo>
                    <a:cubicBezTo>
                      <a:pt x="213" y="264"/>
                      <a:pt x="299" y="289"/>
                      <a:pt x="377" y="253"/>
                    </a:cubicBezTo>
                    <a:cubicBezTo>
                      <a:pt x="455" y="217"/>
                      <a:pt x="575" y="0"/>
                      <a:pt x="617" y="0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50000">
                    <a:srgbClr val="FFFFFF"/>
                  </a:gs>
                  <a:gs pos="100000">
                    <a:srgbClr val="FFFFFF"/>
                  </a:gs>
                </a:gsLst>
                <a:lin ang="5400000" scaled="1"/>
              </a:gradFill>
              <a:ln w="9525" algn="ctr">
                <a:solidFill>
                  <a:srgbClr val="21212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91919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2" name="Oval 110"/>
              <p:cNvSpPr>
                <a:spLocks noChangeArrowheads="1"/>
              </p:cNvSpPr>
              <p:nvPr/>
            </p:nvSpPr>
            <p:spPr bwMode="auto">
              <a:xfrm>
                <a:off x="6013" y="6333"/>
                <a:ext cx="71" cy="71"/>
              </a:xfrm>
              <a:prstGeom prst="ellipse">
                <a:avLst/>
              </a:prstGeom>
              <a:gradFill rotWithShape="0">
                <a:gsLst>
                  <a:gs pos="0">
                    <a:srgbClr val="FFFFFF"/>
                  </a:gs>
                  <a:gs pos="50000">
                    <a:srgbClr val="FFFFFF"/>
                  </a:gs>
                  <a:gs pos="100000">
                    <a:srgbClr val="FFFFFF"/>
                  </a:gs>
                </a:gsLst>
                <a:lin ang="5400000" scaled="1"/>
              </a:gradFill>
              <a:ln w="9525" algn="ctr">
                <a:solidFill>
                  <a:srgbClr val="21212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91919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63" name="Group 111"/>
            <p:cNvGrpSpPr>
              <a:grpSpLocks/>
            </p:cNvGrpSpPr>
            <p:nvPr/>
          </p:nvGrpSpPr>
          <p:grpSpPr bwMode="auto">
            <a:xfrm>
              <a:off x="2433155" y="3997451"/>
              <a:ext cx="284162" cy="149225"/>
              <a:chOff x="5650" y="6107"/>
              <a:chExt cx="1392" cy="809"/>
            </a:xfrm>
          </p:grpSpPr>
          <p:sp>
            <p:nvSpPr>
              <p:cNvPr id="264" name="Freeform 112"/>
              <p:cNvSpPr>
                <a:spLocks/>
              </p:cNvSpPr>
              <p:nvPr/>
            </p:nvSpPr>
            <p:spPr bwMode="auto">
              <a:xfrm>
                <a:off x="5650" y="6107"/>
                <a:ext cx="1392" cy="809"/>
              </a:xfrm>
              <a:custGeom>
                <a:avLst/>
                <a:gdLst>
                  <a:gd name="T0" fmla="*/ 617 w 659"/>
                  <a:gd name="T1" fmla="*/ 0 h 289"/>
                  <a:gd name="T2" fmla="*/ 631 w 659"/>
                  <a:gd name="T3" fmla="*/ 253 h 289"/>
                  <a:gd name="T4" fmla="*/ 457 w 659"/>
                  <a:gd name="T5" fmla="*/ 93 h 289"/>
                  <a:gd name="T6" fmla="*/ 271 w 659"/>
                  <a:gd name="T7" fmla="*/ 0 h 289"/>
                  <a:gd name="T8" fmla="*/ 31 w 659"/>
                  <a:gd name="T9" fmla="*/ 93 h 289"/>
                  <a:gd name="T10" fmla="*/ 124 w 659"/>
                  <a:gd name="T11" fmla="*/ 146 h 289"/>
                  <a:gd name="T12" fmla="*/ 4 w 659"/>
                  <a:gd name="T13" fmla="*/ 186 h 289"/>
                  <a:gd name="T14" fmla="*/ 151 w 659"/>
                  <a:gd name="T15" fmla="*/ 253 h 289"/>
                  <a:gd name="T16" fmla="*/ 377 w 659"/>
                  <a:gd name="T17" fmla="*/ 253 h 289"/>
                  <a:gd name="T18" fmla="*/ 617 w 659"/>
                  <a:gd name="T19" fmla="*/ 0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59" h="289">
                    <a:moveTo>
                      <a:pt x="617" y="0"/>
                    </a:moveTo>
                    <a:cubicBezTo>
                      <a:pt x="659" y="0"/>
                      <a:pt x="658" y="238"/>
                      <a:pt x="631" y="253"/>
                    </a:cubicBezTo>
                    <a:cubicBezTo>
                      <a:pt x="604" y="268"/>
                      <a:pt x="517" y="135"/>
                      <a:pt x="457" y="93"/>
                    </a:cubicBezTo>
                    <a:cubicBezTo>
                      <a:pt x="397" y="51"/>
                      <a:pt x="342" y="0"/>
                      <a:pt x="271" y="0"/>
                    </a:cubicBezTo>
                    <a:cubicBezTo>
                      <a:pt x="200" y="0"/>
                      <a:pt x="56" y="69"/>
                      <a:pt x="31" y="93"/>
                    </a:cubicBezTo>
                    <a:cubicBezTo>
                      <a:pt x="6" y="117"/>
                      <a:pt x="128" y="131"/>
                      <a:pt x="124" y="146"/>
                    </a:cubicBezTo>
                    <a:cubicBezTo>
                      <a:pt x="120" y="161"/>
                      <a:pt x="0" y="168"/>
                      <a:pt x="4" y="186"/>
                    </a:cubicBezTo>
                    <a:cubicBezTo>
                      <a:pt x="8" y="204"/>
                      <a:pt x="89" y="242"/>
                      <a:pt x="151" y="253"/>
                    </a:cubicBezTo>
                    <a:cubicBezTo>
                      <a:pt x="213" y="264"/>
                      <a:pt x="299" y="289"/>
                      <a:pt x="377" y="253"/>
                    </a:cubicBezTo>
                    <a:cubicBezTo>
                      <a:pt x="455" y="217"/>
                      <a:pt x="575" y="0"/>
                      <a:pt x="617" y="0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50000">
                    <a:srgbClr val="FFFFFF"/>
                  </a:gs>
                  <a:gs pos="100000">
                    <a:srgbClr val="FFFFFF"/>
                  </a:gs>
                </a:gsLst>
                <a:lin ang="5400000" scaled="1"/>
              </a:gradFill>
              <a:ln w="9525" algn="ctr">
                <a:solidFill>
                  <a:srgbClr val="21212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91919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5" name="Oval 113"/>
              <p:cNvSpPr>
                <a:spLocks noChangeArrowheads="1"/>
              </p:cNvSpPr>
              <p:nvPr/>
            </p:nvSpPr>
            <p:spPr bwMode="auto">
              <a:xfrm>
                <a:off x="6013" y="6333"/>
                <a:ext cx="71" cy="71"/>
              </a:xfrm>
              <a:prstGeom prst="ellipse">
                <a:avLst/>
              </a:prstGeom>
              <a:gradFill rotWithShape="0">
                <a:gsLst>
                  <a:gs pos="0">
                    <a:srgbClr val="FFFFFF"/>
                  </a:gs>
                  <a:gs pos="50000">
                    <a:srgbClr val="FFFFFF"/>
                  </a:gs>
                  <a:gs pos="100000">
                    <a:srgbClr val="FFFFFF"/>
                  </a:gs>
                </a:gsLst>
                <a:lin ang="5400000" scaled="1"/>
              </a:gradFill>
              <a:ln w="9525" algn="ctr">
                <a:solidFill>
                  <a:srgbClr val="21212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91919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283" name="Group 282"/>
          <p:cNvGrpSpPr/>
          <p:nvPr/>
        </p:nvGrpSpPr>
        <p:grpSpPr>
          <a:xfrm>
            <a:off x="3508405" y="4222853"/>
            <a:ext cx="1190625" cy="581025"/>
            <a:chOff x="4000555" y="3961351"/>
            <a:chExt cx="1190625" cy="581025"/>
          </a:xfrm>
        </p:grpSpPr>
        <p:grpSp>
          <p:nvGrpSpPr>
            <p:cNvPr id="266" name="Group 114"/>
            <p:cNvGrpSpPr>
              <a:grpSpLocks/>
            </p:cNvGrpSpPr>
            <p:nvPr/>
          </p:nvGrpSpPr>
          <p:grpSpPr bwMode="auto">
            <a:xfrm>
              <a:off x="4448230" y="3961351"/>
              <a:ext cx="742950" cy="236538"/>
              <a:chOff x="4185" y="4269"/>
              <a:chExt cx="1408" cy="493"/>
            </a:xfrm>
          </p:grpSpPr>
          <p:sp>
            <p:nvSpPr>
              <p:cNvPr id="267" name="Freeform 115"/>
              <p:cNvSpPr>
                <a:spLocks/>
              </p:cNvSpPr>
              <p:nvPr/>
            </p:nvSpPr>
            <p:spPr bwMode="auto">
              <a:xfrm>
                <a:off x="4185" y="4269"/>
                <a:ext cx="1408" cy="493"/>
              </a:xfrm>
              <a:custGeom>
                <a:avLst/>
                <a:gdLst>
                  <a:gd name="T0" fmla="*/ 122 w 2275"/>
                  <a:gd name="T1" fmla="*/ 464 h 1013"/>
                  <a:gd name="T2" fmla="*/ 122 w 2275"/>
                  <a:gd name="T3" fmla="*/ 918 h 1013"/>
                  <a:gd name="T4" fmla="*/ 855 w 2275"/>
                  <a:gd name="T5" fmla="*/ 278 h 1013"/>
                  <a:gd name="T6" fmla="*/ 1615 w 2275"/>
                  <a:gd name="T7" fmla="*/ 51 h 1013"/>
                  <a:gd name="T8" fmla="*/ 2202 w 2275"/>
                  <a:gd name="T9" fmla="*/ 411 h 1013"/>
                  <a:gd name="T10" fmla="*/ 2055 w 2275"/>
                  <a:gd name="T11" fmla="*/ 478 h 1013"/>
                  <a:gd name="T12" fmla="*/ 2188 w 2275"/>
                  <a:gd name="T13" fmla="*/ 571 h 1013"/>
                  <a:gd name="T14" fmla="*/ 1868 w 2275"/>
                  <a:gd name="T15" fmla="*/ 864 h 1013"/>
                  <a:gd name="T16" fmla="*/ 1242 w 2275"/>
                  <a:gd name="T17" fmla="*/ 971 h 1013"/>
                  <a:gd name="T18" fmla="*/ 828 w 2275"/>
                  <a:gd name="T19" fmla="*/ 611 h 1013"/>
                  <a:gd name="T20" fmla="*/ 535 w 2275"/>
                  <a:gd name="T21" fmla="*/ 278 h 1013"/>
                  <a:gd name="T22" fmla="*/ 268 w 2275"/>
                  <a:gd name="T23" fmla="*/ 38 h 1013"/>
                  <a:gd name="T24" fmla="*/ 122 w 2275"/>
                  <a:gd name="T25" fmla="*/ 464 h 10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275" h="1013">
                    <a:moveTo>
                      <a:pt x="122" y="464"/>
                    </a:moveTo>
                    <a:cubicBezTo>
                      <a:pt x="98" y="611"/>
                      <a:pt x="0" y="949"/>
                      <a:pt x="122" y="918"/>
                    </a:cubicBezTo>
                    <a:cubicBezTo>
                      <a:pt x="244" y="887"/>
                      <a:pt x="606" y="422"/>
                      <a:pt x="855" y="278"/>
                    </a:cubicBezTo>
                    <a:cubicBezTo>
                      <a:pt x="1104" y="134"/>
                      <a:pt x="1391" y="29"/>
                      <a:pt x="1615" y="51"/>
                    </a:cubicBezTo>
                    <a:cubicBezTo>
                      <a:pt x="1839" y="73"/>
                      <a:pt x="2129" y="340"/>
                      <a:pt x="2202" y="411"/>
                    </a:cubicBezTo>
                    <a:cubicBezTo>
                      <a:pt x="2275" y="482"/>
                      <a:pt x="2057" y="451"/>
                      <a:pt x="2055" y="478"/>
                    </a:cubicBezTo>
                    <a:cubicBezTo>
                      <a:pt x="2053" y="505"/>
                      <a:pt x="2219" y="507"/>
                      <a:pt x="2188" y="571"/>
                    </a:cubicBezTo>
                    <a:cubicBezTo>
                      <a:pt x="2157" y="635"/>
                      <a:pt x="2026" y="797"/>
                      <a:pt x="1868" y="864"/>
                    </a:cubicBezTo>
                    <a:cubicBezTo>
                      <a:pt x="1710" y="931"/>
                      <a:pt x="1415" y="1013"/>
                      <a:pt x="1242" y="971"/>
                    </a:cubicBezTo>
                    <a:cubicBezTo>
                      <a:pt x="1069" y="929"/>
                      <a:pt x="946" y="727"/>
                      <a:pt x="828" y="611"/>
                    </a:cubicBezTo>
                    <a:cubicBezTo>
                      <a:pt x="710" y="495"/>
                      <a:pt x="628" y="373"/>
                      <a:pt x="535" y="278"/>
                    </a:cubicBezTo>
                    <a:cubicBezTo>
                      <a:pt x="442" y="183"/>
                      <a:pt x="337" y="0"/>
                      <a:pt x="268" y="38"/>
                    </a:cubicBezTo>
                    <a:cubicBezTo>
                      <a:pt x="199" y="76"/>
                      <a:pt x="146" y="317"/>
                      <a:pt x="122" y="464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50000">
                    <a:srgbClr val="FFFFFF"/>
                  </a:gs>
                  <a:gs pos="100000">
                    <a:srgbClr val="FFFFFF"/>
                  </a:gs>
                </a:gsLst>
                <a:lin ang="5400000" scaled="1"/>
              </a:gradFill>
              <a:ln w="9525" algn="ctr">
                <a:solidFill>
                  <a:srgbClr val="21212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91919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8" name="Oval 116"/>
              <p:cNvSpPr>
                <a:spLocks noChangeArrowheads="1"/>
              </p:cNvSpPr>
              <p:nvPr/>
            </p:nvSpPr>
            <p:spPr bwMode="auto">
              <a:xfrm>
                <a:off x="5293" y="4413"/>
                <a:ext cx="71" cy="71"/>
              </a:xfrm>
              <a:prstGeom prst="ellipse">
                <a:avLst/>
              </a:prstGeom>
              <a:gradFill rotWithShape="0">
                <a:gsLst>
                  <a:gs pos="0">
                    <a:srgbClr val="FFFFFF"/>
                  </a:gs>
                  <a:gs pos="50000">
                    <a:srgbClr val="FFFFFF"/>
                  </a:gs>
                  <a:gs pos="100000">
                    <a:srgbClr val="FFFFFF"/>
                  </a:gs>
                </a:gsLst>
                <a:lin ang="5400000" scaled="1"/>
              </a:gradFill>
              <a:ln w="9525" algn="ctr">
                <a:solidFill>
                  <a:srgbClr val="21212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91919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69" name="Group 117"/>
            <p:cNvGrpSpPr>
              <a:grpSpLocks/>
            </p:cNvGrpSpPr>
            <p:nvPr/>
          </p:nvGrpSpPr>
          <p:grpSpPr bwMode="auto">
            <a:xfrm>
              <a:off x="4000555" y="4104226"/>
              <a:ext cx="741363" cy="236538"/>
              <a:chOff x="4185" y="4269"/>
              <a:chExt cx="1408" cy="493"/>
            </a:xfrm>
          </p:grpSpPr>
          <p:sp>
            <p:nvSpPr>
              <p:cNvPr id="270" name="Freeform 118"/>
              <p:cNvSpPr>
                <a:spLocks/>
              </p:cNvSpPr>
              <p:nvPr/>
            </p:nvSpPr>
            <p:spPr bwMode="auto">
              <a:xfrm>
                <a:off x="4185" y="4269"/>
                <a:ext cx="1408" cy="493"/>
              </a:xfrm>
              <a:custGeom>
                <a:avLst/>
                <a:gdLst>
                  <a:gd name="T0" fmla="*/ 122 w 2275"/>
                  <a:gd name="T1" fmla="*/ 464 h 1013"/>
                  <a:gd name="T2" fmla="*/ 122 w 2275"/>
                  <a:gd name="T3" fmla="*/ 918 h 1013"/>
                  <a:gd name="T4" fmla="*/ 855 w 2275"/>
                  <a:gd name="T5" fmla="*/ 278 h 1013"/>
                  <a:gd name="T6" fmla="*/ 1615 w 2275"/>
                  <a:gd name="T7" fmla="*/ 51 h 1013"/>
                  <a:gd name="T8" fmla="*/ 2202 w 2275"/>
                  <a:gd name="T9" fmla="*/ 411 h 1013"/>
                  <a:gd name="T10" fmla="*/ 2055 w 2275"/>
                  <a:gd name="T11" fmla="*/ 478 h 1013"/>
                  <a:gd name="T12" fmla="*/ 2188 w 2275"/>
                  <a:gd name="T13" fmla="*/ 571 h 1013"/>
                  <a:gd name="T14" fmla="*/ 1868 w 2275"/>
                  <a:gd name="T15" fmla="*/ 864 h 1013"/>
                  <a:gd name="T16" fmla="*/ 1242 w 2275"/>
                  <a:gd name="T17" fmla="*/ 971 h 1013"/>
                  <a:gd name="T18" fmla="*/ 828 w 2275"/>
                  <a:gd name="T19" fmla="*/ 611 h 1013"/>
                  <a:gd name="T20" fmla="*/ 535 w 2275"/>
                  <a:gd name="T21" fmla="*/ 278 h 1013"/>
                  <a:gd name="T22" fmla="*/ 268 w 2275"/>
                  <a:gd name="T23" fmla="*/ 38 h 1013"/>
                  <a:gd name="T24" fmla="*/ 122 w 2275"/>
                  <a:gd name="T25" fmla="*/ 464 h 10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275" h="1013">
                    <a:moveTo>
                      <a:pt x="122" y="464"/>
                    </a:moveTo>
                    <a:cubicBezTo>
                      <a:pt x="98" y="611"/>
                      <a:pt x="0" y="949"/>
                      <a:pt x="122" y="918"/>
                    </a:cubicBezTo>
                    <a:cubicBezTo>
                      <a:pt x="244" y="887"/>
                      <a:pt x="606" y="422"/>
                      <a:pt x="855" y="278"/>
                    </a:cubicBezTo>
                    <a:cubicBezTo>
                      <a:pt x="1104" y="134"/>
                      <a:pt x="1391" y="29"/>
                      <a:pt x="1615" y="51"/>
                    </a:cubicBezTo>
                    <a:cubicBezTo>
                      <a:pt x="1839" y="73"/>
                      <a:pt x="2129" y="340"/>
                      <a:pt x="2202" y="411"/>
                    </a:cubicBezTo>
                    <a:cubicBezTo>
                      <a:pt x="2275" y="482"/>
                      <a:pt x="2057" y="451"/>
                      <a:pt x="2055" y="478"/>
                    </a:cubicBezTo>
                    <a:cubicBezTo>
                      <a:pt x="2053" y="505"/>
                      <a:pt x="2219" y="507"/>
                      <a:pt x="2188" y="571"/>
                    </a:cubicBezTo>
                    <a:cubicBezTo>
                      <a:pt x="2157" y="635"/>
                      <a:pt x="2026" y="797"/>
                      <a:pt x="1868" y="864"/>
                    </a:cubicBezTo>
                    <a:cubicBezTo>
                      <a:pt x="1710" y="931"/>
                      <a:pt x="1415" y="1013"/>
                      <a:pt x="1242" y="971"/>
                    </a:cubicBezTo>
                    <a:cubicBezTo>
                      <a:pt x="1069" y="929"/>
                      <a:pt x="946" y="727"/>
                      <a:pt x="828" y="611"/>
                    </a:cubicBezTo>
                    <a:cubicBezTo>
                      <a:pt x="710" y="495"/>
                      <a:pt x="628" y="373"/>
                      <a:pt x="535" y="278"/>
                    </a:cubicBezTo>
                    <a:cubicBezTo>
                      <a:pt x="442" y="183"/>
                      <a:pt x="337" y="0"/>
                      <a:pt x="268" y="38"/>
                    </a:cubicBezTo>
                    <a:cubicBezTo>
                      <a:pt x="199" y="76"/>
                      <a:pt x="146" y="317"/>
                      <a:pt x="122" y="464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50000">
                    <a:srgbClr val="FFFFFF"/>
                  </a:gs>
                  <a:gs pos="100000">
                    <a:srgbClr val="FFFFFF"/>
                  </a:gs>
                </a:gsLst>
                <a:lin ang="5400000" scaled="1"/>
              </a:gradFill>
              <a:ln w="9525" algn="ctr">
                <a:solidFill>
                  <a:srgbClr val="21212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91919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1" name="Oval 119"/>
              <p:cNvSpPr>
                <a:spLocks noChangeArrowheads="1"/>
              </p:cNvSpPr>
              <p:nvPr/>
            </p:nvSpPr>
            <p:spPr bwMode="auto">
              <a:xfrm>
                <a:off x="5293" y="4413"/>
                <a:ext cx="71" cy="71"/>
              </a:xfrm>
              <a:prstGeom prst="ellipse">
                <a:avLst/>
              </a:prstGeom>
              <a:gradFill rotWithShape="0">
                <a:gsLst>
                  <a:gs pos="0">
                    <a:srgbClr val="FFFFFF"/>
                  </a:gs>
                  <a:gs pos="50000">
                    <a:srgbClr val="FFFFFF"/>
                  </a:gs>
                  <a:gs pos="100000">
                    <a:srgbClr val="FFFFFF"/>
                  </a:gs>
                </a:gsLst>
                <a:lin ang="5400000" scaled="1"/>
              </a:gradFill>
              <a:ln w="9525" algn="ctr">
                <a:solidFill>
                  <a:srgbClr val="21212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91919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72" name="Group 120"/>
            <p:cNvGrpSpPr>
              <a:grpSpLocks/>
            </p:cNvGrpSpPr>
            <p:nvPr/>
          </p:nvGrpSpPr>
          <p:grpSpPr bwMode="auto">
            <a:xfrm>
              <a:off x="4624443" y="4393151"/>
              <a:ext cx="282575" cy="149225"/>
              <a:chOff x="5650" y="6107"/>
              <a:chExt cx="1392" cy="809"/>
            </a:xfrm>
          </p:grpSpPr>
          <p:sp>
            <p:nvSpPr>
              <p:cNvPr id="273" name="Freeform 121"/>
              <p:cNvSpPr>
                <a:spLocks/>
              </p:cNvSpPr>
              <p:nvPr/>
            </p:nvSpPr>
            <p:spPr bwMode="auto">
              <a:xfrm>
                <a:off x="5650" y="6107"/>
                <a:ext cx="1392" cy="809"/>
              </a:xfrm>
              <a:custGeom>
                <a:avLst/>
                <a:gdLst>
                  <a:gd name="T0" fmla="*/ 617 w 659"/>
                  <a:gd name="T1" fmla="*/ 0 h 289"/>
                  <a:gd name="T2" fmla="*/ 631 w 659"/>
                  <a:gd name="T3" fmla="*/ 253 h 289"/>
                  <a:gd name="T4" fmla="*/ 457 w 659"/>
                  <a:gd name="T5" fmla="*/ 93 h 289"/>
                  <a:gd name="T6" fmla="*/ 271 w 659"/>
                  <a:gd name="T7" fmla="*/ 0 h 289"/>
                  <a:gd name="T8" fmla="*/ 31 w 659"/>
                  <a:gd name="T9" fmla="*/ 93 h 289"/>
                  <a:gd name="T10" fmla="*/ 124 w 659"/>
                  <a:gd name="T11" fmla="*/ 146 h 289"/>
                  <a:gd name="T12" fmla="*/ 4 w 659"/>
                  <a:gd name="T13" fmla="*/ 186 h 289"/>
                  <a:gd name="T14" fmla="*/ 151 w 659"/>
                  <a:gd name="T15" fmla="*/ 253 h 289"/>
                  <a:gd name="T16" fmla="*/ 377 w 659"/>
                  <a:gd name="T17" fmla="*/ 253 h 289"/>
                  <a:gd name="T18" fmla="*/ 617 w 659"/>
                  <a:gd name="T19" fmla="*/ 0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59" h="289">
                    <a:moveTo>
                      <a:pt x="617" y="0"/>
                    </a:moveTo>
                    <a:cubicBezTo>
                      <a:pt x="659" y="0"/>
                      <a:pt x="658" y="238"/>
                      <a:pt x="631" y="253"/>
                    </a:cubicBezTo>
                    <a:cubicBezTo>
                      <a:pt x="604" y="268"/>
                      <a:pt x="517" y="135"/>
                      <a:pt x="457" y="93"/>
                    </a:cubicBezTo>
                    <a:cubicBezTo>
                      <a:pt x="397" y="51"/>
                      <a:pt x="342" y="0"/>
                      <a:pt x="271" y="0"/>
                    </a:cubicBezTo>
                    <a:cubicBezTo>
                      <a:pt x="200" y="0"/>
                      <a:pt x="56" y="69"/>
                      <a:pt x="31" y="93"/>
                    </a:cubicBezTo>
                    <a:cubicBezTo>
                      <a:pt x="6" y="117"/>
                      <a:pt x="128" y="131"/>
                      <a:pt x="124" y="146"/>
                    </a:cubicBezTo>
                    <a:cubicBezTo>
                      <a:pt x="120" y="161"/>
                      <a:pt x="0" y="168"/>
                      <a:pt x="4" y="186"/>
                    </a:cubicBezTo>
                    <a:cubicBezTo>
                      <a:pt x="8" y="204"/>
                      <a:pt x="89" y="242"/>
                      <a:pt x="151" y="253"/>
                    </a:cubicBezTo>
                    <a:cubicBezTo>
                      <a:pt x="213" y="264"/>
                      <a:pt x="299" y="289"/>
                      <a:pt x="377" y="253"/>
                    </a:cubicBezTo>
                    <a:cubicBezTo>
                      <a:pt x="455" y="217"/>
                      <a:pt x="575" y="0"/>
                      <a:pt x="617" y="0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50000">
                    <a:srgbClr val="FFFFFF"/>
                  </a:gs>
                  <a:gs pos="100000">
                    <a:srgbClr val="FFFFFF"/>
                  </a:gs>
                </a:gsLst>
                <a:lin ang="5400000" scaled="1"/>
              </a:gradFill>
              <a:ln w="9525" algn="ctr">
                <a:solidFill>
                  <a:srgbClr val="21212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91919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4" name="Oval 122"/>
              <p:cNvSpPr>
                <a:spLocks noChangeArrowheads="1"/>
              </p:cNvSpPr>
              <p:nvPr/>
            </p:nvSpPr>
            <p:spPr bwMode="auto">
              <a:xfrm>
                <a:off x="6013" y="6333"/>
                <a:ext cx="71" cy="71"/>
              </a:xfrm>
              <a:prstGeom prst="ellipse">
                <a:avLst/>
              </a:prstGeom>
              <a:gradFill rotWithShape="0">
                <a:gsLst>
                  <a:gs pos="0">
                    <a:srgbClr val="FFFFFF"/>
                  </a:gs>
                  <a:gs pos="50000">
                    <a:srgbClr val="FFFFFF"/>
                  </a:gs>
                  <a:gs pos="100000">
                    <a:srgbClr val="FFFFFF"/>
                  </a:gs>
                </a:gsLst>
                <a:lin ang="5400000" scaled="1"/>
              </a:gradFill>
              <a:ln w="9525" algn="ctr">
                <a:solidFill>
                  <a:srgbClr val="21212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91919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275" name="Group 123"/>
          <p:cNvGrpSpPr>
            <a:grpSpLocks/>
          </p:cNvGrpSpPr>
          <p:nvPr/>
        </p:nvGrpSpPr>
        <p:grpSpPr bwMode="auto">
          <a:xfrm>
            <a:off x="5343844" y="4158134"/>
            <a:ext cx="1060450" cy="550862"/>
            <a:chOff x="3318" y="1724"/>
            <a:chExt cx="2271" cy="1253"/>
          </a:xfrm>
        </p:grpSpPr>
        <p:sp>
          <p:nvSpPr>
            <p:cNvPr id="276" name="Freeform 124"/>
            <p:cNvSpPr>
              <a:spLocks/>
            </p:cNvSpPr>
            <p:nvPr/>
          </p:nvSpPr>
          <p:spPr bwMode="auto">
            <a:xfrm>
              <a:off x="3318" y="1724"/>
              <a:ext cx="2271" cy="1253"/>
            </a:xfrm>
            <a:custGeom>
              <a:avLst/>
              <a:gdLst>
                <a:gd name="T0" fmla="*/ 135 w 3631"/>
                <a:gd name="T1" fmla="*/ 783 h 1813"/>
                <a:gd name="T2" fmla="*/ 375 w 3631"/>
                <a:gd name="T3" fmla="*/ 1289 h 1813"/>
                <a:gd name="T4" fmla="*/ 829 w 3631"/>
                <a:gd name="T5" fmla="*/ 1689 h 1813"/>
                <a:gd name="T6" fmla="*/ 1402 w 3631"/>
                <a:gd name="T7" fmla="*/ 1809 h 1813"/>
                <a:gd name="T8" fmla="*/ 2109 w 3631"/>
                <a:gd name="T9" fmla="*/ 1663 h 1813"/>
                <a:gd name="T10" fmla="*/ 2775 w 3631"/>
                <a:gd name="T11" fmla="*/ 1209 h 1813"/>
                <a:gd name="T12" fmla="*/ 3429 w 3631"/>
                <a:gd name="T13" fmla="*/ 343 h 1813"/>
                <a:gd name="T14" fmla="*/ 3509 w 3631"/>
                <a:gd name="T15" fmla="*/ 1663 h 1813"/>
                <a:gd name="T16" fmla="*/ 2695 w 3631"/>
                <a:gd name="T17" fmla="*/ 823 h 1813"/>
                <a:gd name="T18" fmla="*/ 2229 w 3631"/>
                <a:gd name="T19" fmla="*/ 396 h 1813"/>
                <a:gd name="T20" fmla="*/ 1482 w 3631"/>
                <a:gd name="T21" fmla="*/ 89 h 1813"/>
                <a:gd name="T22" fmla="*/ 642 w 3631"/>
                <a:gd name="T23" fmla="*/ 76 h 1813"/>
                <a:gd name="T24" fmla="*/ 55 w 3631"/>
                <a:gd name="T25" fmla="*/ 543 h 1813"/>
                <a:gd name="T26" fmla="*/ 309 w 3631"/>
                <a:gd name="T27" fmla="*/ 676 h 1813"/>
                <a:gd name="T28" fmla="*/ 135 w 3631"/>
                <a:gd name="T29" fmla="*/ 783 h 18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631" h="1813">
                  <a:moveTo>
                    <a:pt x="135" y="783"/>
                  </a:moveTo>
                  <a:cubicBezTo>
                    <a:pt x="146" y="885"/>
                    <a:pt x="259" y="1138"/>
                    <a:pt x="375" y="1289"/>
                  </a:cubicBezTo>
                  <a:cubicBezTo>
                    <a:pt x="491" y="1440"/>
                    <a:pt x="658" y="1602"/>
                    <a:pt x="829" y="1689"/>
                  </a:cubicBezTo>
                  <a:cubicBezTo>
                    <a:pt x="1000" y="1776"/>
                    <a:pt x="1189" y="1813"/>
                    <a:pt x="1402" y="1809"/>
                  </a:cubicBezTo>
                  <a:cubicBezTo>
                    <a:pt x="1615" y="1805"/>
                    <a:pt x="1880" y="1763"/>
                    <a:pt x="2109" y="1663"/>
                  </a:cubicBezTo>
                  <a:cubicBezTo>
                    <a:pt x="2338" y="1563"/>
                    <a:pt x="2555" y="1429"/>
                    <a:pt x="2775" y="1209"/>
                  </a:cubicBezTo>
                  <a:cubicBezTo>
                    <a:pt x="2995" y="989"/>
                    <a:pt x="3307" y="267"/>
                    <a:pt x="3429" y="343"/>
                  </a:cubicBezTo>
                  <a:cubicBezTo>
                    <a:pt x="3551" y="419"/>
                    <a:pt x="3631" y="1583"/>
                    <a:pt x="3509" y="1663"/>
                  </a:cubicBezTo>
                  <a:cubicBezTo>
                    <a:pt x="3387" y="1743"/>
                    <a:pt x="2908" y="1034"/>
                    <a:pt x="2695" y="823"/>
                  </a:cubicBezTo>
                  <a:cubicBezTo>
                    <a:pt x="2482" y="612"/>
                    <a:pt x="2431" y="518"/>
                    <a:pt x="2229" y="396"/>
                  </a:cubicBezTo>
                  <a:cubicBezTo>
                    <a:pt x="2027" y="274"/>
                    <a:pt x="1746" y="142"/>
                    <a:pt x="1482" y="89"/>
                  </a:cubicBezTo>
                  <a:cubicBezTo>
                    <a:pt x="1218" y="36"/>
                    <a:pt x="880" y="0"/>
                    <a:pt x="642" y="76"/>
                  </a:cubicBezTo>
                  <a:cubicBezTo>
                    <a:pt x="404" y="152"/>
                    <a:pt x="110" y="443"/>
                    <a:pt x="55" y="543"/>
                  </a:cubicBezTo>
                  <a:cubicBezTo>
                    <a:pt x="0" y="643"/>
                    <a:pt x="296" y="641"/>
                    <a:pt x="309" y="676"/>
                  </a:cubicBezTo>
                  <a:cubicBezTo>
                    <a:pt x="322" y="711"/>
                    <a:pt x="124" y="681"/>
                    <a:pt x="135" y="783"/>
                  </a:cubicBezTo>
                  <a:close/>
                </a:path>
              </a:pathLst>
            </a:custGeom>
            <a:gradFill rotWithShape="0">
              <a:gsLst>
                <a:gs pos="0">
                  <a:srgbClr val="FFFFFF"/>
                </a:gs>
                <a:gs pos="50000">
                  <a:srgbClr val="FFFFFF"/>
                </a:gs>
                <a:gs pos="100000">
                  <a:srgbClr val="FFFFFF"/>
                </a:gs>
              </a:gsLst>
              <a:lin ang="5400000" scaled="1"/>
            </a:gradFill>
            <a:ln w="9525" algn="ctr">
              <a:solidFill>
                <a:srgbClr val="21212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91919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7" name="Oval 125"/>
            <p:cNvSpPr>
              <a:spLocks noChangeArrowheads="1"/>
            </p:cNvSpPr>
            <p:nvPr/>
          </p:nvSpPr>
          <p:spPr bwMode="auto">
            <a:xfrm>
              <a:off x="3613" y="1987"/>
              <a:ext cx="71" cy="71"/>
            </a:xfrm>
            <a:prstGeom prst="ellipse">
              <a:avLst/>
            </a:prstGeom>
            <a:gradFill rotWithShape="0">
              <a:gsLst>
                <a:gs pos="0">
                  <a:srgbClr val="FFFFFF"/>
                </a:gs>
                <a:gs pos="50000">
                  <a:srgbClr val="FFFFFF"/>
                </a:gs>
                <a:gs pos="100000">
                  <a:srgbClr val="FFFFFF"/>
                </a:gs>
              </a:gsLst>
              <a:lin ang="5400000" scaled="1"/>
            </a:gradFill>
            <a:ln w="9525" algn="ctr">
              <a:solidFill>
                <a:srgbClr val="21212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91919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84" name="Rectangle 283"/>
          <p:cNvSpPr/>
          <p:nvPr/>
        </p:nvSpPr>
        <p:spPr>
          <a:xfrm>
            <a:off x="1309395" y="5096540"/>
            <a:ext cx="444600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i="1" dirty="0"/>
              <a:t>___ 1. “</a:t>
            </a:r>
            <a:r>
              <a:rPr lang="en-US" sz="1200" i="1" dirty="0" err="1"/>
              <a:t>Mä</a:t>
            </a:r>
            <a:r>
              <a:rPr lang="en-US" sz="1200" i="1" dirty="0"/>
              <a:t> </a:t>
            </a:r>
            <a:r>
              <a:rPr lang="en-US" sz="1200" i="1" dirty="0" err="1"/>
              <a:t>hach’a</a:t>
            </a:r>
            <a:r>
              <a:rPr lang="en-US" sz="1200" i="1" dirty="0"/>
              <a:t> </a:t>
            </a:r>
            <a:r>
              <a:rPr lang="en-US" sz="1200" i="1" dirty="0" err="1"/>
              <a:t>challwawa</a:t>
            </a:r>
            <a:r>
              <a:rPr lang="en-US" sz="1200" i="1" dirty="0"/>
              <a:t> </a:t>
            </a:r>
            <a:r>
              <a:rPr lang="en-US" sz="1200" i="1" dirty="0" err="1"/>
              <a:t>challwataxa</a:t>
            </a:r>
            <a:r>
              <a:rPr lang="en-US" sz="1200" i="1" dirty="0"/>
              <a:t>.”</a:t>
            </a:r>
            <a:endParaRPr lang="en-US" sz="1200" dirty="0"/>
          </a:p>
          <a:p>
            <a:r>
              <a:rPr lang="en-US" sz="1200" i="1" dirty="0" smtClean="0"/>
              <a:t>___ </a:t>
            </a:r>
            <a:r>
              <a:rPr lang="en-US" sz="1200" i="1" dirty="0"/>
              <a:t>2. “</a:t>
            </a:r>
            <a:r>
              <a:rPr lang="en-US" sz="1200" i="1" dirty="0" err="1"/>
              <a:t>Kimsa</a:t>
            </a:r>
            <a:r>
              <a:rPr lang="en-US" sz="1200" i="1" dirty="0"/>
              <a:t> </a:t>
            </a:r>
            <a:r>
              <a:rPr lang="en-US" sz="1200" i="1" dirty="0" err="1"/>
              <a:t>hach’a</a:t>
            </a:r>
            <a:r>
              <a:rPr lang="en-US" sz="1200" i="1" dirty="0"/>
              <a:t> </a:t>
            </a:r>
            <a:r>
              <a:rPr lang="en-US" sz="1200" i="1" dirty="0" err="1"/>
              <a:t>challwawa</a:t>
            </a:r>
            <a:r>
              <a:rPr lang="en-US" sz="1200" i="1" dirty="0"/>
              <a:t> </a:t>
            </a:r>
            <a:r>
              <a:rPr lang="en-US" sz="1200" i="1" dirty="0" err="1"/>
              <a:t>challwataxa</a:t>
            </a:r>
            <a:r>
              <a:rPr lang="en-US" sz="1200" i="1" dirty="0" smtClean="0"/>
              <a:t>.”</a:t>
            </a:r>
            <a:endParaRPr lang="en-US" sz="1200" dirty="0" smtClean="0"/>
          </a:p>
          <a:p>
            <a:r>
              <a:rPr lang="en-US" sz="1200" i="1" dirty="0" smtClean="0"/>
              <a:t>___ 3. “</a:t>
            </a:r>
            <a:r>
              <a:rPr lang="en-US" sz="1200" i="1" dirty="0" err="1" smtClean="0"/>
              <a:t>Mä</a:t>
            </a:r>
            <a:r>
              <a:rPr lang="en-US" sz="1200" i="1" dirty="0" smtClean="0"/>
              <a:t> </a:t>
            </a:r>
            <a:r>
              <a:rPr lang="en-US" sz="1200" i="1" dirty="0" err="1" smtClean="0"/>
              <a:t>challwa</a:t>
            </a:r>
            <a:r>
              <a:rPr lang="en-US" sz="1200" i="1" dirty="0" smtClean="0"/>
              <a:t> </a:t>
            </a:r>
            <a:r>
              <a:rPr lang="en-US" sz="1200" i="1" dirty="0" err="1" smtClean="0"/>
              <a:t>mä</a:t>
            </a:r>
            <a:r>
              <a:rPr lang="en-US" sz="1200" i="1" dirty="0" smtClean="0"/>
              <a:t> </a:t>
            </a:r>
            <a:r>
              <a:rPr lang="en-US" sz="1200" i="1" dirty="0" err="1" smtClean="0"/>
              <a:t>hach’a</a:t>
            </a:r>
            <a:r>
              <a:rPr lang="en-US" sz="1200" i="1" dirty="0" smtClean="0"/>
              <a:t> </a:t>
            </a:r>
            <a:r>
              <a:rPr lang="en-US" sz="1200" i="1" dirty="0" err="1" smtClean="0"/>
              <a:t>challwampiwa</a:t>
            </a:r>
            <a:r>
              <a:rPr lang="en-US" sz="1200" i="1" dirty="0" smtClean="0"/>
              <a:t> </a:t>
            </a:r>
            <a:r>
              <a:rPr lang="en-US" sz="1200" i="1" dirty="0" err="1" smtClean="0"/>
              <a:t>challwataxa</a:t>
            </a:r>
            <a:r>
              <a:rPr lang="en-US" sz="1200" i="1" dirty="0" smtClean="0"/>
              <a:t>.”</a:t>
            </a:r>
            <a:endParaRPr lang="en-US" sz="1200" dirty="0" smtClean="0"/>
          </a:p>
          <a:p>
            <a:r>
              <a:rPr lang="en-US" sz="1200" i="1" dirty="0" smtClean="0"/>
              <a:t>___ </a:t>
            </a:r>
            <a:r>
              <a:rPr lang="en-US" sz="1200" i="1" dirty="0"/>
              <a:t>4. “</a:t>
            </a:r>
            <a:r>
              <a:rPr lang="en-US" sz="1200" i="1" dirty="0" err="1"/>
              <a:t>Mä</a:t>
            </a:r>
            <a:r>
              <a:rPr lang="en-US" sz="1200" i="1" dirty="0"/>
              <a:t> </a:t>
            </a:r>
            <a:r>
              <a:rPr lang="en-US" sz="1200" i="1" dirty="0" err="1"/>
              <a:t>hach’a</a:t>
            </a:r>
            <a:r>
              <a:rPr lang="en-US" sz="1200" i="1" dirty="0"/>
              <a:t> </a:t>
            </a:r>
            <a:r>
              <a:rPr lang="en-US" sz="1200" i="1" dirty="0" err="1"/>
              <a:t>challwa</a:t>
            </a:r>
            <a:r>
              <a:rPr lang="en-US" sz="1200" i="1" dirty="0"/>
              <a:t> </a:t>
            </a:r>
            <a:r>
              <a:rPr lang="en-US" sz="1200" i="1" dirty="0" err="1"/>
              <a:t>kimsa</a:t>
            </a:r>
            <a:r>
              <a:rPr lang="en-US" sz="1200" i="1" dirty="0"/>
              <a:t> </a:t>
            </a:r>
            <a:r>
              <a:rPr lang="en-US" sz="1200" i="1" dirty="0" err="1"/>
              <a:t>challwallampiwa</a:t>
            </a:r>
            <a:r>
              <a:rPr lang="en-US" sz="1200" i="1" dirty="0"/>
              <a:t> </a:t>
            </a:r>
            <a:r>
              <a:rPr lang="en-US" sz="1200" i="1" dirty="0" err="1"/>
              <a:t>challwataxa</a:t>
            </a:r>
            <a:r>
              <a:rPr lang="en-US" sz="1200" i="1" dirty="0"/>
              <a:t>.”</a:t>
            </a:r>
            <a:endParaRPr lang="en-US" sz="1200" dirty="0"/>
          </a:p>
          <a:p>
            <a:r>
              <a:rPr lang="en-US" sz="1200" i="1" dirty="0" smtClean="0"/>
              <a:t>___ </a:t>
            </a:r>
            <a:r>
              <a:rPr lang="en-US" sz="1200" i="1" dirty="0"/>
              <a:t>5. “</a:t>
            </a:r>
            <a:r>
              <a:rPr lang="en-US" sz="1200" i="1" dirty="0" err="1"/>
              <a:t>Paya</a:t>
            </a:r>
            <a:r>
              <a:rPr lang="en-US" sz="1200" i="1" dirty="0"/>
              <a:t> </a:t>
            </a:r>
            <a:r>
              <a:rPr lang="en-US" sz="1200" i="1" dirty="0" err="1"/>
              <a:t>challwallawa</a:t>
            </a:r>
            <a:r>
              <a:rPr lang="en-US" sz="1200" i="1" dirty="0"/>
              <a:t> </a:t>
            </a:r>
            <a:r>
              <a:rPr lang="en-US" sz="1200" i="1" dirty="0" err="1"/>
              <a:t>challwataxa</a:t>
            </a:r>
            <a:r>
              <a:rPr lang="en-US" sz="1200" i="1" dirty="0"/>
              <a:t>.”</a:t>
            </a:r>
            <a:endParaRPr lang="en-US" sz="1200" dirty="0"/>
          </a:p>
          <a:p>
            <a:r>
              <a:rPr lang="en-US" sz="1200" i="1" dirty="0" smtClean="0"/>
              <a:t>___ </a:t>
            </a:r>
            <a:r>
              <a:rPr lang="en-US" sz="1200" i="1" dirty="0"/>
              <a:t>6. “</a:t>
            </a:r>
            <a:r>
              <a:rPr lang="en-US" sz="1200" i="1" dirty="0" err="1"/>
              <a:t>Mä</a:t>
            </a:r>
            <a:r>
              <a:rPr lang="en-US" sz="1200" i="1" dirty="0"/>
              <a:t> </a:t>
            </a:r>
            <a:r>
              <a:rPr lang="en-US" sz="1200" i="1" dirty="0" err="1"/>
              <a:t>challwalla</a:t>
            </a:r>
            <a:r>
              <a:rPr lang="en-US" sz="1200" i="1" dirty="0"/>
              <a:t> </a:t>
            </a:r>
            <a:r>
              <a:rPr lang="en-US" sz="1200" i="1" dirty="0" err="1"/>
              <a:t>paya</a:t>
            </a:r>
            <a:r>
              <a:rPr lang="en-US" sz="1200" i="1" dirty="0"/>
              <a:t> </a:t>
            </a:r>
            <a:r>
              <a:rPr lang="en-US" sz="1200" i="1" dirty="0" err="1"/>
              <a:t>challwampiwa</a:t>
            </a:r>
            <a:r>
              <a:rPr lang="en-US" sz="1200" i="1" dirty="0"/>
              <a:t> </a:t>
            </a:r>
            <a:r>
              <a:rPr lang="en-US" sz="1200" i="1" dirty="0" err="1"/>
              <a:t>challwataxa</a:t>
            </a:r>
            <a:r>
              <a:rPr lang="en-US" sz="1200" i="1" dirty="0"/>
              <a:t>.”</a:t>
            </a:r>
            <a:endParaRPr lang="en-US" sz="1200" dirty="0"/>
          </a:p>
          <a:p>
            <a:r>
              <a:rPr lang="en-US" sz="1200" i="1" dirty="0" smtClean="0"/>
              <a:t>___ </a:t>
            </a:r>
            <a:r>
              <a:rPr lang="en-US" sz="1200" i="1" dirty="0"/>
              <a:t>7. “</a:t>
            </a:r>
            <a:r>
              <a:rPr lang="en-US" sz="1200" i="1" dirty="0" err="1"/>
              <a:t>Kimsa</a:t>
            </a:r>
            <a:r>
              <a:rPr lang="en-US" sz="1200" i="1" dirty="0"/>
              <a:t> </a:t>
            </a:r>
            <a:r>
              <a:rPr lang="en-US" sz="1200" i="1" dirty="0" err="1"/>
              <a:t>challwa</a:t>
            </a:r>
            <a:r>
              <a:rPr lang="en-US" sz="1200" i="1" dirty="0"/>
              <a:t> </a:t>
            </a:r>
            <a:r>
              <a:rPr lang="en-US" sz="1200" i="1" dirty="0" err="1"/>
              <a:t>paya</a:t>
            </a:r>
            <a:r>
              <a:rPr lang="en-US" sz="1200" i="1" dirty="0"/>
              <a:t> </a:t>
            </a:r>
            <a:r>
              <a:rPr lang="en-US" sz="1200" i="1" dirty="0" err="1"/>
              <a:t>challwallampiwa</a:t>
            </a:r>
            <a:r>
              <a:rPr lang="en-US" sz="1200" i="1" dirty="0"/>
              <a:t> </a:t>
            </a:r>
            <a:r>
              <a:rPr lang="en-US" sz="1200" i="1" dirty="0" err="1"/>
              <a:t>challwataxa</a:t>
            </a:r>
            <a:r>
              <a:rPr lang="en-US" sz="1200" i="1" dirty="0"/>
              <a:t>.”</a:t>
            </a:r>
            <a:endParaRPr lang="en-US" sz="1200" dirty="0"/>
          </a:p>
          <a:p>
            <a:r>
              <a:rPr lang="en-US" sz="1200" dirty="0"/>
              <a:t> </a:t>
            </a:r>
          </a:p>
        </p:txBody>
      </p:sp>
      <p:sp>
        <p:nvSpPr>
          <p:cNvPr id="285" name="TextBox 284"/>
          <p:cNvSpPr txBox="1"/>
          <p:nvPr/>
        </p:nvSpPr>
        <p:spPr>
          <a:xfrm>
            <a:off x="764910" y="3127771"/>
            <a:ext cx="352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a.</a:t>
            </a:r>
            <a:endParaRPr lang="en-US" dirty="0"/>
          </a:p>
        </p:txBody>
      </p:sp>
      <p:sp>
        <p:nvSpPr>
          <p:cNvPr id="286" name="TextBox 285"/>
          <p:cNvSpPr txBox="1"/>
          <p:nvPr/>
        </p:nvSpPr>
        <p:spPr>
          <a:xfrm>
            <a:off x="2652516" y="3127771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b.</a:t>
            </a:r>
            <a:endParaRPr lang="en-US" dirty="0"/>
          </a:p>
        </p:txBody>
      </p:sp>
      <p:sp>
        <p:nvSpPr>
          <p:cNvPr id="287" name="TextBox 286"/>
          <p:cNvSpPr txBox="1"/>
          <p:nvPr/>
        </p:nvSpPr>
        <p:spPr>
          <a:xfrm>
            <a:off x="4540731" y="3048000"/>
            <a:ext cx="340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c.</a:t>
            </a:r>
            <a:endParaRPr lang="en-US" dirty="0"/>
          </a:p>
        </p:txBody>
      </p:sp>
      <p:sp>
        <p:nvSpPr>
          <p:cNvPr id="288" name="TextBox 287"/>
          <p:cNvSpPr txBox="1"/>
          <p:nvPr/>
        </p:nvSpPr>
        <p:spPr>
          <a:xfrm>
            <a:off x="153144" y="4065486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d.</a:t>
            </a:r>
            <a:endParaRPr lang="en-US" dirty="0"/>
          </a:p>
        </p:txBody>
      </p:sp>
      <p:sp>
        <p:nvSpPr>
          <p:cNvPr id="289" name="TextBox 288"/>
          <p:cNvSpPr txBox="1"/>
          <p:nvPr/>
        </p:nvSpPr>
        <p:spPr>
          <a:xfrm>
            <a:off x="1568758" y="4082273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e.</a:t>
            </a:r>
            <a:endParaRPr lang="en-US" dirty="0"/>
          </a:p>
        </p:txBody>
      </p:sp>
      <p:sp>
        <p:nvSpPr>
          <p:cNvPr id="290" name="TextBox 289"/>
          <p:cNvSpPr txBox="1"/>
          <p:nvPr/>
        </p:nvSpPr>
        <p:spPr>
          <a:xfrm>
            <a:off x="3259865" y="4074044"/>
            <a:ext cx="297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f.</a:t>
            </a:r>
            <a:endParaRPr lang="en-US" dirty="0"/>
          </a:p>
        </p:txBody>
      </p:sp>
      <p:sp>
        <p:nvSpPr>
          <p:cNvPr id="291" name="TextBox 290"/>
          <p:cNvSpPr txBox="1"/>
          <p:nvPr/>
        </p:nvSpPr>
        <p:spPr>
          <a:xfrm>
            <a:off x="5036770" y="4032294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g.</a:t>
            </a:r>
            <a:endParaRPr lang="en-US" dirty="0"/>
          </a:p>
        </p:txBody>
      </p:sp>
      <p:grpSp>
        <p:nvGrpSpPr>
          <p:cNvPr id="292" name="Group 126"/>
          <p:cNvGrpSpPr>
            <a:grpSpLocks/>
          </p:cNvGrpSpPr>
          <p:nvPr/>
        </p:nvGrpSpPr>
        <p:grpSpPr bwMode="auto">
          <a:xfrm>
            <a:off x="4032900" y="6866202"/>
            <a:ext cx="2143125" cy="793750"/>
            <a:chOff x="111209877" y="113452633"/>
            <a:chExt cx="2143125" cy="794385"/>
          </a:xfrm>
        </p:grpSpPr>
        <p:grpSp>
          <p:nvGrpSpPr>
            <p:cNvPr id="293" name="Group 127"/>
            <p:cNvGrpSpPr>
              <a:grpSpLocks/>
            </p:cNvGrpSpPr>
            <p:nvPr/>
          </p:nvGrpSpPr>
          <p:grpSpPr bwMode="auto">
            <a:xfrm>
              <a:off x="111971877" y="113452633"/>
              <a:ext cx="1060450" cy="549910"/>
              <a:chOff x="3318" y="1724"/>
              <a:chExt cx="2271" cy="1253"/>
            </a:xfrm>
          </p:grpSpPr>
          <p:sp>
            <p:nvSpPr>
              <p:cNvPr id="306" name="Freeform 128"/>
              <p:cNvSpPr>
                <a:spLocks/>
              </p:cNvSpPr>
              <p:nvPr/>
            </p:nvSpPr>
            <p:spPr bwMode="auto">
              <a:xfrm>
                <a:off x="3318" y="1724"/>
                <a:ext cx="2271" cy="1253"/>
              </a:xfrm>
              <a:custGeom>
                <a:avLst/>
                <a:gdLst>
                  <a:gd name="T0" fmla="*/ 135 w 3631"/>
                  <a:gd name="T1" fmla="*/ 783 h 1813"/>
                  <a:gd name="T2" fmla="*/ 375 w 3631"/>
                  <a:gd name="T3" fmla="*/ 1289 h 1813"/>
                  <a:gd name="T4" fmla="*/ 829 w 3631"/>
                  <a:gd name="T5" fmla="*/ 1689 h 1813"/>
                  <a:gd name="T6" fmla="*/ 1402 w 3631"/>
                  <a:gd name="T7" fmla="*/ 1809 h 1813"/>
                  <a:gd name="T8" fmla="*/ 2109 w 3631"/>
                  <a:gd name="T9" fmla="*/ 1663 h 1813"/>
                  <a:gd name="T10" fmla="*/ 2775 w 3631"/>
                  <a:gd name="T11" fmla="*/ 1209 h 1813"/>
                  <a:gd name="T12" fmla="*/ 3429 w 3631"/>
                  <a:gd name="T13" fmla="*/ 343 h 1813"/>
                  <a:gd name="T14" fmla="*/ 3509 w 3631"/>
                  <a:gd name="T15" fmla="*/ 1663 h 1813"/>
                  <a:gd name="T16" fmla="*/ 2695 w 3631"/>
                  <a:gd name="T17" fmla="*/ 823 h 1813"/>
                  <a:gd name="T18" fmla="*/ 2229 w 3631"/>
                  <a:gd name="T19" fmla="*/ 396 h 1813"/>
                  <a:gd name="T20" fmla="*/ 1482 w 3631"/>
                  <a:gd name="T21" fmla="*/ 89 h 1813"/>
                  <a:gd name="T22" fmla="*/ 642 w 3631"/>
                  <a:gd name="T23" fmla="*/ 76 h 1813"/>
                  <a:gd name="T24" fmla="*/ 55 w 3631"/>
                  <a:gd name="T25" fmla="*/ 543 h 1813"/>
                  <a:gd name="T26" fmla="*/ 309 w 3631"/>
                  <a:gd name="T27" fmla="*/ 676 h 1813"/>
                  <a:gd name="T28" fmla="*/ 135 w 3631"/>
                  <a:gd name="T29" fmla="*/ 783 h 18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631" h="1813">
                    <a:moveTo>
                      <a:pt x="135" y="783"/>
                    </a:moveTo>
                    <a:cubicBezTo>
                      <a:pt x="146" y="885"/>
                      <a:pt x="259" y="1138"/>
                      <a:pt x="375" y="1289"/>
                    </a:cubicBezTo>
                    <a:cubicBezTo>
                      <a:pt x="491" y="1440"/>
                      <a:pt x="658" y="1602"/>
                      <a:pt x="829" y="1689"/>
                    </a:cubicBezTo>
                    <a:cubicBezTo>
                      <a:pt x="1000" y="1776"/>
                      <a:pt x="1189" y="1813"/>
                      <a:pt x="1402" y="1809"/>
                    </a:cubicBezTo>
                    <a:cubicBezTo>
                      <a:pt x="1615" y="1805"/>
                      <a:pt x="1880" y="1763"/>
                      <a:pt x="2109" y="1663"/>
                    </a:cubicBezTo>
                    <a:cubicBezTo>
                      <a:pt x="2338" y="1563"/>
                      <a:pt x="2555" y="1429"/>
                      <a:pt x="2775" y="1209"/>
                    </a:cubicBezTo>
                    <a:cubicBezTo>
                      <a:pt x="2995" y="989"/>
                      <a:pt x="3307" y="267"/>
                      <a:pt x="3429" y="343"/>
                    </a:cubicBezTo>
                    <a:cubicBezTo>
                      <a:pt x="3551" y="419"/>
                      <a:pt x="3631" y="1583"/>
                      <a:pt x="3509" y="1663"/>
                    </a:cubicBezTo>
                    <a:cubicBezTo>
                      <a:pt x="3387" y="1743"/>
                      <a:pt x="2908" y="1034"/>
                      <a:pt x="2695" y="823"/>
                    </a:cubicBezTo>
                    <a:cubicBezTo>
                      <a:pt x="2482" y="612"/>
                      <a:pt x="2431" y="518"/>
                      <a:pt x="2229" y="396"/>
                    </a:cubicBezTo>
                    <a:cubicBezTo>
                      <a:pt x="2027" y="274"/>
                      <a:pt x="1746" y="142"/>
                      <a:pt x="1482" y="89"/>
                    </a:cubicBezTo>
                    <a:cubicBezTo>
                      <a:pt x="1218" y="36"/>
                      <a:pt x="880" y="0"/>
                      <a:pt x="642" y="76"/>
                    </a:cubicBezTo>
                    <a:cubicBezTo>
                      <a:pt x="404" y="152"/>
                      <a:pt x="110" y="443"/>
                      <a:pt x="55" y="543"/>
                    </a:cubicBezTo>
                    <a:cubicBezTo>
                      <a:pt x="0" y="643"/>
                      <a:pt x="296" y="641"/>
                      <a:pt x="309" y="676"/>
                    </a:cubicBezTo>
                    <a:cubicBezTo>
                      <a:pt x="322" y="711"/>
                      <a:pt x="124" y="681"/>
                      <a:pt x="135" y="783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50000">
                    <a:srgbClr val="FFFFFF"/>
                  </a:gs>
                  <a:gs pos="100000">
                    <a:srgbClr val="FFFFFF"/>
                  </a:gs>
                </a:gsLst>
                <a:lin ang="5400000" scaled="1"/>
              </a:gradFill>
              <a:ln w="9525" algn="ctr">
                <a:solidFill>
                  <a:srgbClr val="21212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91919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7" name="Oval 129"/>
              <p:cNvSpPr>
                <a:spLocks noChangeArrowheads="1"/>
              </p:cNvSpPr>
              <p:nvPr/>
            </p:nvSpPr>
            <p:spPr bwMode="auto">
              <a:xfrm>
                <a:off x="3613" y="1987"/>
                <a:ext cx="71" cy="71"/>
              </a:xfrm>
              <a:prstGeom prst="ellipse">
                <a:avLst/>
              </a:prstGeom>
              <a:gradFill rotWithShape="0">
                <a:gsLst>
                  <a:gs pos="0">
                    <a:srgbClr val="FFFFFF"/>
                  </a:gs>
                  <a:gs pos="50000">
                    <a:srgbClr val="FFFFFF"/>
                  </a:gs>
                  <a:gs pos="100000">
                    <a:srgbClr val="FFFFFF"/>
                  </a:gs>
                </a:gsLst>
                <a:lin ang="5400000" scaled="1"/>
              </a:gradFill>
              <a:ln w="9525" algn="ctr">
                <a:solidFill>
                  <a:srgbClr val="21212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91919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94" name="Group 130"/>
            <p:cNvGrpSpPr>
              <a:grpSpLocks/>
            </p:cNvGrpSpPr>
            <p:nvPr/>
          </p:nvGrpSpPr>
          <p:grpSpPr bwMode="auto">
            <a:xfrm>
              <a:off x="111209877" y="113697108"/>
              <a:ext cx="1060450" cy="549910"/>
              <a:chOff x="3318" y="1724"/>
              <a:chExt cx="2271" cy="1253"/>
            </a:xfrm>
          </p:grpSpPr>
          <p:sp>
            <p:nvSpPr>
              <p:cNvPr id="304" name="Freeform 131"/>
              <p:cNvSpPr>
                <a:spLocks/>
              </p:cNvSpPr>
              <p:nvPr/>
            </p:nvSpPr>
            <p:spPr bwMode="auto">
              <a:xfrm>
                <a:off x="3318" y="1724"/>
                <a:ext cx="2271" cy="1253"/>
              </a:xfrm>
              <a:custGeom>
                <a:avLst/>
                <a:gdLst>
                  <a:gd name="T0" fmla="*/ 135 w 3631"/>
                  <a:gd name="T1" fmla="*/ 783 h 1813"/>
                  <a:gd name="T2" fmla="*/ 375 w 3631"/>
                  <a:gd name="T3" fmla="*/ 1289 h 1813"/>
                  <a:gd name="T4" fmla="*/ 829 w 3631"/>
                  <a:gd name="T5" fmla="*/ 1689 h 1813"/>
                  <a:gd name="T6" fmla="*/ 1402 w 3631"/>
                  <a:gd name="T7" fmla="*/ 1809 h 1813"/>
                  <a:gd name="T8" fmla="*/ 2109 w 3631"/>
                  <a:gd name="T9" fmla="*/ 1663 h 1813"/>
                  <a:gd name="T10" fmla="*/ 2775 w 3631"/>
                  <a:gd name="T11" fmla="*/ 1209 h 1813"/>
                  <a:gd name="T12" fmla="*/ 3429 w 3631"/>
                  <a:gd name="T13" fmla="*/ 343 h 1813"/>
                  <a:gd name="T14" fmla="*/ 3509 w 3631"/>
                  <a:gd name="T15" fmla="*/ 1663 h 1813"/>
                  <a:gd name="T16" fmla="*/ 2695 w 3631"/>
                  <a:gd name="T17" fmla="*/ 823 h 1813"/>
                  <a:gd name="T18" fmla="*/ 2229 w 3631"/>
                  <a:gd name="T19" fmla="*/ 396 h 1813"/>
                  <a:gd name="T20" fmla="*/ 1482 w 3631"/>
                  <a:gd name="T21" fmla="*/ 89 h 1813"/>
                  <a:gd name="T22" fmla="*/ 642 w 3631"/>
                  <a:gd name="T23" fmla="*/ 76 h 1813"/>
                  <a:gd name="T24" fmla="*/ 55 w 3631"/>
                  <a:gd name="T25" fmla="*/ 543 h 1813"/>
                  <a:gd name="T26" fmla="*/ 309 w 3631"/>
                  <a:gd name="T27" fmla="*/ 676 h 1813"/>
                  <a:gd name="T28" fmla="*/ 135 w 3631"/>
                  <a:gd name="T29" fmla="*/ 783 h 18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631" h="1813">
                    <a:moveTo>
                      <a:pt x="135" y="783"/>
                    </a:moveTo>
                    <a:cubicBezTo>
                      <a:pt x="146" y="885"/>
                      <a:pt x="259" y="1138"/>
                      <a:pt x="375" y="1289"/>
                    </a:cubicBezTo>
                    <a:cubicBezTo>
                      <a:pt x="491" y="1440"/>
                      <a:pt x="658" y="1602"/>
                      <a:pt x="829" y="1689"/>
                    </a:cubicBezTo>
                    <a:cubicBezTo>
                      <a:pt x="1000" y="1776"/>
                      <a:pt x="1189" y="1813"/>
                      <a:pt x="1402" y="1809"/>
                    </a:cubicBezTo>
                    <a:cubicBezTo>
                      <a:pt x="1615" y="1805"/>
                      <a:pt x="1880" y="1763"/>
                      <a:pt x="2109" y="1663"/>
                    </a:cubicBezTo>
                    <a:cubicBezTo>
                      <a:pt x="2338" y="1563"/>
                      <a:pt x="2555" y="1429"/>
                      <a:pt x="2775" y="1209"/>
                    </a:cubicBezTo>
                    <a:cubicBezTo>
                      <a:pt x="2995" y="989"/>
                      <a:pt x="3307" y="267"/>
                      <a:pt x="3429" y="343"/>
                    </a:cubicBezTo>
                    <a:cubicBezTo>
                      <a:pt x="3551" y="419"/>
                      <a:pt x="3631" y="1583"/>
                      <a:pt x="3509" y="1663"/>
                    </a:cubicBezTo>
                    <a:cubicBezTo>
                      <a:pt x="3387" y="1743"/>
                      <a:pt x="2908" y="1034"/>
                      <a:pt x="2695" y="823"/>
                    </a:cubicBezTo>
                    <a:cubicBezTo>
                      <a:pt x="2482" y="612"/>
                      <a:pt x="2431" y="518"/>
                      <a:pt x="2229" y="396"/>
                    </a:cubicBezTo>
                    <a:cubicBezTo>
                      <a:pt x="2027" y="274"/>
                      <a:pt x="1746" y="142"/>
                      <a:pt x="1482" y="89"/>
                    </a:cubicBezTo>
                    <a:cubicBezTo>
                      <a:pt x="1218" y="36"/>
                      <a:pt x="880" y="0"/>
                      <a:pt x="642" y="76"/>
                    </a:cubicBezTo>
                    <a:cubicBezTo>
                      <a:pt x="404" y="152"/>
                      <a:pt x="110" y="443"/>
                      <a:pt x="55" y="543"/>
                    </a:cubicBezTo>
                    <a:cubicBezTo>
                      <a:pt x="0" y="643"/>
                      <a:pt x="296" y="641"/>
                      <a:pt x="309" y="676"/>
                    </a:cubicBezTo>
                    <a:cubicBezTo>
                      <a:pt x="322" y="711"/>
                      <a:pt x="124" y="681"/>
                      <a:pt x="135" y="783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50000">
                    <a:srgbClr val="FFFFFF"/>
                  </a:gs>
                  <a:gs pos="100000">
                    <a:srgbClr val="FFFFFF"/>
                  </a:gs>
                </a:gsLst>
                <a:lin ang="5400000" scaled="1"/>
              </a:gradFill>
              <a:ln w="9525" algn="ctr">
                <a:solidFill>
                  <a:srgbClr val="21212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91919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5" name="Oval 132"/>
              <p:cNvSpPr>
                <a:spLocks noChangeArrowheads="1"/>
              </p:cNvSpPr>
              <p:nvPr/>
            </p:nvSpPr>
            <p:spPr bwMode="auto">
              <a:xfrm>
                <a:off x="3613" y="1987"/>
                <a:ext cx="71" cy="71"/>
              </a:xfrm>
              <a:prstGeom prst="ellipse">
                <a:avLst/>
              </a:prstGeom>
              <a:gradFill rotWithShape="0">
                <a:gsLst>
                  <a:gs pos="0">
                    <a:srgbClr val="FFFFFF"/>
                  </a:gs>
                  <a:gs pos="50000">
                    <a:srgbClr val="FFFFFF"/>
                  </a:gs>
                  <a:gs pos="100000">
                    <a:srgbClr val="FFFFFF"/>
                  </a:gs>
                </a:gsLst>
                <a:lin ang="5400000" scaled="1"/>
              </a:gradFill>
              <a:ln w="9525" algn="ctr">
                <a:solidFill>
                  <a:srgbClr val="21212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91919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95" name="Group 133"/>
            <p:cNvGrpSpPr>
              <a:grpSpLocks/>
            </p:cNvGrpSpPr>
            <p:nvPr/>
          </p:nvGrpSpPr>
          <p:grpSpPr bwMode="auto">
            <a:xfrm>
              <a:off x="112639262" y="114065408"/>
              <a:ext cx="283210" cy="149225"/>
              <a:chOff x="5650" y="6107"/>
              <a:chExt cx="1392" cy="809"/>
            </a:xfrm>
          </p:grpSpPr>
          <p:sp>
            <p:nvSpPr>
              <p:cNvPr id="302" name="Freeform 134"/>
              <p:cNvSpPr>
                <a:spLocks/>
              </p:cNvSpPr>
              <p:nvPr/>
            </p:nvSpPr>
            <p:spPr bwMode="auto">
              <a:xfrm>
                <a:off x="5650" y="6107"/>
                <a:ext cx="1392" cy="809"/>
              </a:xfrm>
              <a:custGeom>
                <a:avLst/>
                <a:gdLst>
                  <a:gd name="T0" fmla="*/ 617 w 659"/>
                  <a:gd name="T1" fmla="*/ 0 h 289"/>
                  <a:gd name="T2" fmla="*/ 631 w 659"/>
                  <a:gd name="T3" fmla="*/ 253 h 289"/>
                  <a:gd name="T4" fmla="*/ 457 w 659"/>
                  <a:gd name="T5" fmla="*/ 93 h 289"/>
                  <a:gd name="T6" fmla="*/ 271 w 659"/>
                  <a:gd name="T7" fmla="*/ 0 h 289"/>
                  <a:gd name="T8" fmla="*/ 31 w 659"/>
                  <a:gd name="T9" fmla="*/ 93 h 289"/>
                  <a:gd name="T10" fmla="*/ 124 w 659"/>
                  <a:gd name="T11" fmla="*/ 146 h 289"/>
                  <a:gd name="T12" fmla="*/ 4 w 659"/>
                  <a:gd name="T13" fmla="*/ 186 h 289"/>
                  <a:gd name="T14" fmla="*/ 151 w 659"/>
                  <a:gd name="T15" fmla="*/ 253 h 289"/>
                  <a:gd name="T16" fmla="*/ 377 w 659"/>
                  <a:gd name="T17" fmla="*/ 253 h 289"/>
                  <a:gd name="T18" fmla="*/ 617 w 659"/>
                  <a:gd name="T19" fmla="*/ 0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59" h="289">
                    <a:moveTo>
                      <a:pt x="617" y="0"/>
                    </a:moveTo>
                    <a:cubicBezTo>
                      <a:pt x="659" y="0"/>
                      <a:pt x="658" y="238"/>
                      <a:pt x="631" y="253"/>
                    </a:cubicBezTo>
                    <a:cubicBezTo>
                      <a:pt x="604" y="268"/>
                      <a:pt x="517" y="135"/>
                      <a:pt x="457" y="93"/>
                    </a:cubicBezTo>
                    <a:cubicBezTo>
                      <a:pt x="397" y="51"/>
                      <a:pt x="342" y="0"/>
                      <a:pt x="271" y="0"/>
                    </a:cubicBezTo>
                    <a:cubicBezTo>
                      <a:pt x="200" y="0"/>
                      <a:pt x="56" y="69"/>
                      <a:pt x="31" y="93"/>
                    </a:cubicBezTo>
                    <a:cubicBezTo>
                      <a:pt x="6" y="117"/>
                      <a:pt x="128" y="131"/>
                      <a:pt x="124" y="146"/>
                    </a:cubicBezTo>
                    <a:cubicBezTo>
                      <a:pt x="120" y="161"/>
                      <a:pt x="0" y="168"/>
                      <a:pt x="4" y="186"/>
                    </a:cubicBezTo>
                    <a:cubicBezTo>
                      <a:pt x="8" y="204"/>
                      <a:pt x="89" y="242"/>
                      <a:pt x="151" y="253"/>
                    </a:cubicBezTo>
                    <a:cubicBezTo>
                      <a:pt x="213" y="264"/>
                      <a:pt x="299" y="289"/>
                      <a:pt x="377" y="253"/>
                    </a:cubicBezTo>
                    <a:cubicBezTo>
                      <a:pt x="455" y="217"/>
                      <a:pt x="575" y="0"/>
                      <a:pt x="617" y="0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50000">
                    <a:srgbClr val="FFFFFF"/>
                  </a:gs>
                  <a:gs pos="100000">
                    <a:srgbClr val="FFFFFF"/>
                  </a:gs>
                </a:gsLst>
                <a:lin ang="5400000" scaled="1"/>
              </a:gradFill>
              <a:ln w="9525" algn="ctr">
                <a:solidFill>
                  <a:srgbClr val="21212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91919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3" name="Oval 135"/>
              <p:cNvSpPr>
                <a:spLocks noChangeArrowheads="1"/>
              </p:cNvSpPr>
              <p:nvPr/>
            </p:nvSpPr>
            <p:spPr bwMode="auto">
              <a:xfrm>
                <a:off x="6013" y="6333"/>
                <a:ext cx="71" cy="71"/>
              </a:xfrm>
              <a:prstGeom prst="ellipse">
                <a:avLst/>
              </a:prstGeom>
              <a:gradFill rotWithShape="0">
                <a:gsLst>
                  <a:gs pos="0">
                    <a:srgbClr val="FFFFFF"/>
                  </a:gs>
                  <a:gs pos="50000">
                    <a:srgbClr val="FFFFFF"/>
                  </a:gs>
                  <a:gs pos="100000">
                    <a:srgbClr val="FFFFFF"/>
                  </a:gs>
                </a:gsLst>
                <a:lin ang="5400000" scaled="1"/>
              </a:gradFill>
              <a:ln w="9525" algn="ctr">
                <a:solidFill>
                  <a:srgbClr val="21212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91919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96" name="Group 136"/>
            <p:cNvGrpSpPr>
              <a:grpSpLocks/>
            </p:cNvGrpSpPr>
            <p:nvPr/>
          </p:nvGrpSpPr>
          <p:grpSpPr bwMode="auto">
            <a:xfrm>
              <a:off x="111529917" y="113480573"/>
              <a:ext cx="283210" cy="149225"/>
              <a:chOff x="5650" y="6107"/>
              <a:chExt cx="1392" cy="809"/>
            </a:xfrm>
          </p:grpSpPr>
          <p:sp>
            <p:nvSpPr>
              <p:cNvPr id="300" name="Freeform 137"/>
              <p:cNvSpPr>
                <a:spLocks/>
              </p:cNvSpPr>
              <p:nvPr/>
            </p:nvSpPr>
            <p:spPr bwMode="auto">
              <a:xfrm>
                <a:off x="5650" y="6107"/>
                <a:ext cx="1392" cy="809"/>
              </a:xfrm>
              <a:custGeom>
                <a:avLst/>
                <a:gdLst>
                  <a:gd name="T0" fmla="*/ 617 w 659"/>
                  <a:gd name="T1" fmla="*/ 0 h 289"/>
                  <a:gd name="T2" fmla="*/ 631 w 659"/>
                  <a:gd name="T3" fmla="*/ 253 h 289"/>
                  <a:gd name="T4" fmla="*/ 457 w 659"/>
                  <a:gd name="T5" fmla="*/ 93 h 289"/>
                  <a:gd name="T6" fmla="*/ 271 w 659"/>
                  <a:gd name="T7" fmla="*/ 0 h 289"/>
                  <a:gd name="T8" fmla="*/ 31 w 659"/>
                  <a:gd name="T9" fmla="*/ 93 h 289"/>
                  <a:gd name="T10" fmla="*/ 124 w 659"/>
                  <a:gd name="T11" fmla="*/ 146 h 289"/>
                  <a:gd name="T12" fmla="*/ 4 w 659"/>
                  <a:gd name="T13" fmla="*/ 186 h 289"/>
                  <a:gd name="T14" fmla="*/ 151 w 659"/>
                  <a:gd name="T15" fmla="*/ 253 h 289"/>
                  <a:gd name="T16" fmla="*/ 377 w 659"/>
                  <a:gd name="T17" fmla="*/ 253 h 289"/>
                  <a:gd name="T18" fmla="*/ 617 w 659"/>
                  <a:gd name="T19" fmla="*/ 0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59" h="289">
                    <a:moveTo>
                      <a:pt x="617" y="0"/>
                    </a:moveTo>
                    <a:cubicBezTo>
                      <a:pt x="659" y="0"/>
                      <a:pt x="658" y="238"/>
                      <a:pt x="631" y="253"/>
                    </a:cubicBezTo>
                    <a:cubicBezTo>
                      <a:pt x="604" y="268"/>
                      <a:pt x="517" y="135"/>
                      <a:pt x="457" y="93"/>
                    </a:cubicBezTo>
                    <a:cubicBezTo>
                      <a:pt x="397" y="51"/>
                      <a:pt x="342" y="0"/>
                      <a:pt x="271" y="0"/>
                    </a:cubicBezTo>
                    <a:cubicBezTo>
                      <a:pt x="200" y="0"/>
                      <a:pt x="56" y="69"/>
                      <a:pt x="31" y="93"/>
                    </a:cubicBezTo>
                    <a:cubicBezTo>
                      <a:pt x="6" y="117"/>
                      <a:pt x="128" y="131"/>
                      <a:pt x="124" y="146"/>
                    </a:cubicBezTo>
                    <a:cubicBezTo>
                      <a:pt x="120" y="161"/>
                      <a:pt x="0" y="168"/>
                      <a:pt x="4" y="186"/>
                    </a:cubicBezTo>
                    <a:cubicBezTo>
                      <a:pt x="8" y="204"/>
                      <a:pt x="89" y="242"/>
                      <a:pt x="151" y="253"/>
                    </a:cubicBezTo>
                    <a:cubicBezTo>
                      <a:pt x="213" y="264"/>
                      <a:pt x="299" y="289"/>
                      <a:pt x="377" y="253"/>
                    </a:cubicBezTo>
                    <a:cubicBezTo>
                      <a:pt x="455" y="217"/>
                      <a:pt x="575" y="0"/>
                      <a:pt x="617" y="0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50000">
                    <a:srgbClr val="FFFFFF"/>
                  </a:gs>
                  <a:gs pos="100000">
                    <a:srgbClr val="FFFFFF"/>
                  </a:gs>
                </a:gsLst>
                <a:lin ang="5400000" scaled="1"/>
              </a:gradFill>
              <a:ln w="9525" algn="ctr">
                <a:solidFill>
                  <a:srgbClr val="21212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91919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1" name="Oval 138"/>
              <p:cNvSpPr>
                <a:spLocks noChangeArrowheads="1"/>
              </p:cNvSpPr>
              <p:nvPr/>
            </p:nvSpPr>
            <p:spPr bwMode="auto">
              <a:xfrm>
                <a:off x="6013" y="6333"/>
                <a:ext cx="71" cy="71"/>
              </a:xfrm>
              <a:prstGeom prst="ellipse">
                <a:avLst/>
              </a:prstGeom>
              <a:gradFill rotWithShape="0">
                <a:gsLst>
                  <a:gs pos="0">
                    <a:srgbClr val="FFFFFF"/>
                  </a:gs>
                  <a:gs pos="50000">
                    <a:srgbClr val="FFFFFF"/>
                  </a:gs>
                  <a:gs pos="100000">
                    <a:srgbClr val="FFFFFF"/>
                  </a:gs>
                </a:gsLst>
                <a:lin ang="5400000" scaled="1"/>
              </a:gradFill>
              <a:ln w="9525" algn="ctr">
                <a:solidFill>
                  <a:srgbClr val="21212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91919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97" name="Group 139"/>
            <p:cNvGrpSpPr>
              <a:grpSpLocks/>
            </p:cNvGrpSpPr>
            <p:nvPr/>
          </p:nvGrpSpPr>
          <p:grpSpPr bwMode="auto">
            <a:xfrm>
              <a:off x="113069792" y="113947298"/>
              <a:ext cx="283210" cy="149225"/>
              <a:chOff x="5650" y="6107"/>
              <a:chExt cx="1392" cy="809"/>
            </a:xfrm>
          </p:grpSpPr>
          <p:sp>
            <p:nvSpPr>
              <p:cNvPr id="298" name="Freeform 140"/>
              <p:cNvSpPr>
                <a:spLocks/>
              </p:cNvSpPr>
              <p:nvPr/>
            </p:nvSpPr>
            <p:spPr bwMode="auto">
              <a:xfrm>
                <a:off x="5650" y="6107"/>
                <a:ext cx="1392" cy="809"/>
              </a:xfrm>
              <a:custGeom>
                <a:avLst/>
                <a:gdLst>
                  <a:gd name="T0" fmla="*/ 617 w 659"/>
                  <a:gd name="T1" fmla="*/ 0 h 289"/>
                  <a:gd name="T2" fmla="*/ 631 w 659"/>
                  <a:gd name="T3" fmla="*/ 253 h 289"/>
                  <a:gd name="T4" fmla="*/ 457 w 659"/>
                  <a:gd name="T5" fmla="*/ 93 h 289"/>
                  <a:gd name="T6" fmla="*/ 271 w 659"/>
                  <a:gd name="T7" fmla="*/ 0 h 289"/>
                  <a:gd name="T8" fmla="*/ 31 w 659"/>
                  <a:gd name="T9" fmla="*/ 93 h 289"/>
                  <a:gd name="T10" fmla="*/ 124 w 659"/>
                  <a:gd name="T11" fmla="*/ 146 h 289"/>
                  <a:gd name="T12" fmla="*/ 4 w 659"/>
                  <a:gd name="T13" fmla="*/ 186 h 289"/>
                  <a:gd name="T14" fmla="*/ 151 w 659"/>
                  <a:gd name="T15" fmla="*/ 253 h 289"/>
                  <a:gd name="T16" fmla="*/ 377 w 659"/>
                  <a:gd name="T17" fmla="*/ 253 h 289"/>
                  <a:gd name="T18" fmla="*/ 617 w 659"/>
                  <a:gd name="T19" fmla="*/ 0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59" h="289">
                    <a:moveTo>
                      <a:pt x="617" y="0"/>
                    </a:moveTo>
                    <a:cubicBezTo>
                      <a:pt x="659" y="0"/>
                      <a:pt x="658" y="238"/>
                      <a:pt x="631" y="253"/>
                    </a:cubicBezTo>
                    <a:cubicBezTo>
                      <a:pt x="604" y="268"/>
                      <a:pt x="517" y="135"/>
                      <a:pt x="457" y="93"/>
                    </a:cubicBezTo>
                    <a:cubicBezTo>
                      <a:pt x="397" y="51"/>
                      <a:pt x="342" y="0"/>
                      <a:pt x="271" y="0"/>
                    </a:cubicBezTo>
                    <a:cubicBezTo>
                      <a:pt x="200" y="0"/>
                      <a:pt x="56" y="69"/>
                      <a:pt x="31" y="93"/>
                    </a:cubicBezTo>
                    <a:cubicBezTo>
                      <a:pt x="6" y="117"/>
                      <a:pt x="128" y="131"/>
                      <a:pt x="124" y="146"/>
                    </a:cubicBezTo>
                    <a:cubicBezTo>
                      <a:pt x="120" y="161"/>
                      <a:pt x="0" y="168"/>
                      <a:pt x="4" y="186"/>
                    </a:cubicBezTo>
                    <a:cubicBezTo>
                      <a:pt x="8" y="204"/>
                      <a:pt x="89" y="242"/>
                      <a:pt x="151" y="253"/>
                    </a:cubicBezTo>
                    <a:cubicBezTo>
                      <a:pt x="213" y="264"/>
                      <a:pt x="299" y="289"/>
                      <a:pt x="377" y="253"/>
                    </a:cubicBezTo>
                    <a:cubicBezTo>
                      <a:pt x="455" y="217"/>
                      <a:pt x="575" y="0"/>
                      <a:pt x="617" y="0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50000">
                    <a:srgbClr val="FFFFFF"/>
                  </a:gs>
                  <a:gs pos="100000">
                    <a:srgbClr val="FFFFFF"/>
                  </a:gs>
                </a:gsLst>
                <a:lin ang="5400000" scaled="1"/>
              </a:gradFill>
              <a:ln w="9525" algn="ctr">
                <a:solidFill>
                  <a:srgbClr val="21212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91919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9" name="Oval 141"/>
              <p:cNvSpPr>
                <a:spLocks noChangeArrowheads="1"/>
              </p:cNvSpPr>
              <p:nvPr/>
            </p:nvSpPr>
            <p:spPr bwMode="auto">
              <a:xfrm>
                <a:off x="6013" y="6333"/>
                <a:ext cx="71" cy="71"/>
              </a:xfrm>
              <a:prstGeom prst="ellipse">
                <a:avLst/>
              </a:prstGeom>
              <a:gradFill rotWithShape="0">
                <a:gsLst>
                  <a:gs pos="0">
                    <a:srgbClr val="FFFFFF"/>
                  </a:gs>
                  <a:gs pos="50000">
                    <a:srgbClr val="FFFFFF"/>
                  </a:gs>
                  <a:gs pos="100000">
                    <a:srgbClr val="FFFFFF"/>
                  </a:gs>
                </a:gsLst>
                <a:lin ang="5400000" scaled="1"/>
              </a:gradFill>
              <a:ln w="9525" algn="ctr">
                <a:solidFill>
                  <a:srgbClr val="21212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919190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308" name="Content Placeholder 7"/>
          <p:cNvSpPr>
            <a:spLocks noGrp="1"/>
          </p:cNvSpPr>
          <p:nvPr>
            <p:ph sz="half" idx="1"/>
          </p:nvPr>
        </p:nvSpPr>
        <p:spPr>
          <a:xfrm>
            <a:off x="361950" y="6794503"/>
            <a:ext cx="2840943" cy="990600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200" dirty="0"/>
              <a:t>Your daily catch is pictured to the </a:t>
            </a:r>
            <a:r>
              <a:rPr lang="en-US" sz="1200" dirty="0" smtClean="0"/>
              <a:t>right. </a:t>
            </a:r>
          </a:p>
          <a:p>
            <a:pPr marL="0" indent="0">
              <a:buNone/>
            </a:pPr>
            <a:r>
              <a:rPr lang="en-US" sz="1200" dirty="0" smtClean="0"/>
              <a:t>Describe </a:t>
            </a:r>
            <a:r>
              <a:rPr lang="en-US" sz="1200" dirty="0"/>
              <a:t>it in </a:t>
            </a:r>
            <a:r>
              <a:rPr lang="en-US" sz="1200" dirty="0" err="1"/>
              <a:t>Aymara</a:t>
            </a:r>
            <a:r>
              <a:rPr lang="en-US" sz="1200" dirty="0"/>
              <a:t>, and don’t lie</a:t>
            </a:r>
            <a:r>
              <a:rPr lang="en-US" sz="1200" dirty="0" smtClean="0"/>
              <a:t>! </a:t>
            </a:r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r>
              <a:rPr lang="en-US" sz="1200" dirty="0" smtClean="0"/>
              <a:t>(Answers at the NACLO URL below)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6566141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36914" y="941440"/>
            <a:ext cx="6172200" cy="457200"/>
          </a:xfrm>
        </p:spPr>
        <p:txBody>
          <a:bodyPr>
            <a:noAutofit/>
          </a:bodyPr>
          <a:lstStyle/>
          <a:p>
            <a:r>
              <a:rPr lang="en-US" sz="2000" dirty="0" smtClean="0"/>
              <a:t>Lost in Yerevan (by Dragomir Radev)</a:t>
            </a:r>
            <a:endParaRPr lang="en-US" sz="2000" dirty="0"/>
          </a:p>
        </p:txBody>
      </p:sp>
      <p:sp>
        <p:nvSpPr>
          <p:cNvPr id="10" name="Content Placeholder 7"/>
          <p:cNvSpPr>
            <a:spLocks noGrp="1"/>
          </p:cNvSpPr>
          <p:nvPr>
            <p:ph sz="half" idx="1"/>
          </p:nvPr>
        </p:nvSpPr>
        <p:spPr>
          <a:xfrm>
            <a:off x="228600" y="1371599"/>
            <a:ext cx="6400800" cy="685801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200" dirty="0"/>
              <a:t>On her visit to </a:t>
            </a:r>
            <a:r>
              <a:rPr lang="en-US" sz="1200" dirty="0" smtClean="0"/>
              <a:t>the country of Armenia</a:t>
            </a:r>
            <a:r>
              <a:rPr lang="en-US" sz="1200" dirty="0"/>
              <a:t>, Millie has gotten lost in Yerevan, the nation’s capital.  She is now at the </a:t>
            </a:r>
            <a:r>
              <a:rPr lang="en-US" sz="1200" dirty="0" err="1"/>
              <a:t>Metropoliten</a:t>
            </a:r>
            <a:r>
              <a:rPr lang="en-US" sz="1200" dirty="0"/>
              <a:t> (subway) station named </a:t>
            </a:r>
            <a:r>
              <a:rPr lang="en-US" sz="1200" dirty="0" err="1"/>
              <a:t>Shengavit</a:t>
            </a:r>
            <a:r>
              <a:rPr lang="en-US" sz="1200" dirty="0"/>
              <a:t>, but her friends are waiting for her at the station named </a:t>
            </a:r>
            <a:r>
              <a:rPr lang="en-US" sz="1200" dirty="0" err="1"/>
              <a:t>Barekamutyun</a:t>
            </a:r>
            <a:r>
              <a:rPr lang="en-US" sz="1200" dirty="0"/>
              <a:t>.  Can you help Millie meet up with her friends</a:t>
            </a:r>
            <a:r>
              <a:rPr lang="en-US" sz="1200" dirty="0" smtClean="0"/>
              <a:t>?</a:t>
            </a:r>
            <a:endParaRPr lang="en-US" sz="1200" dirty="0"/>
          </a:p>
        </p:txBody>
      </p:sp>
      <p:grpSp>
        <p:nvGrpSpPr>
          <p:cNvPr id="15" name="Group 3"/>
          <p:cNvGrpSpPr>
            <a:grpSpLocks/>
          </p:cNvGrpSpPr>
          <p:nvPr/>
        </p:nvGrpSpPr>
        <p:grpSpPr bwMode="auto">
          <a:xfrm>
            <a:off x="609600" y="138167"/>
            <a:ext cx="5552215" cy="852433"/>
            <a:chOff x="555625" y="560388"/>
            <a:chExt cx="6021388" cy="893762"/>
          </a:xfrm>
        </p:grpSpPr>
        <p:grpSp>
          <p:nvGrpSpPr>
            <p:cNvPr id="16" name="Group 19"/>
            <p:cNvGrpSpPr>
              <a:grpSpLocks/>
            </p:cNvGrpSpPr>
            <p:nvPr/>
          </p:nvGrpSpPr>
          <p:grpSpPr bwMode="auto">
            <a:xfrm>
              <a:off x="555620" y="560388"/>
              <a:ext cx="5943595" cy="893762"/>
              <a:chOff x="8736" y="3665"/>
              <a:chExt cx="8064" cy="519"/>
            </a:xfrm>
          </p:grpSpPr>
          <p:pic>
            <p:nvPicPr>
              <p:cNvPr id="23" name="Picture 10" descr="naclo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15935" r="78571"/>
              <a:stretch>
                <a:fillRect/>
              </a:stretch>
            </p:blipFill>
            <p:spPr bwMode="auto">
              <a:xfrm>
                <a:off x="10001" y="3683"/>
                <a:ext cx="452" cy="50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4" name="Oval 6"/>
              <p:cNvSpPr>
                <a:spLocks noChangeArrowheads="1"/>
              </p:cNvSpPr>
              <p:nvPr/>
            </p:nvSpPr>
            <p:spPr bwMode="auto">
              <a:xfrm>
                <a:off x="8736" y="3674"/>
                <a:ext cx="1265" cy="486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lIns="94040" tIns="47020" rIns="94040" bIns="47020"/>
              <a:lstStyle/>
              <a:p>
                <a:pPr defTabSz="3868738"/>
                <a:endParaRPr lang="en-US" sz="7600">
                  <a:latin typeface="Calibri" pitchFamily="34" charset="0"/>
                </a:endParaRPr>
              </a:p>
            </p:txBody>
          </p:sp>
          <p:sp>
            <p:nvSpPr>
              <p:cNvPr id="25" name="Oval 10"/>
              <p:cNvSpPr>
                <a:spLocks noChangeArrowheads="1"/>
              </p:cNvSpPr>
              <p:nvPr/>
            </p:nvSpPr>
            <p:spPr bwMode="auto">
              <a:xfrm>
                <a:off x="15738" y="3709"/>
                <a:ext cx="1062" cy="408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lIns="94040" tIns="47020" rIns="94040" bIns="47020"/>
              <a:lstStyle/>
              <a:p>
                <a:pPr defTabSz="3868738"/>
                <a:endParaRPr lang="en-US" sz="7600">
                  <a:solidFill>
                    <a:srgbClr val="4C126C"/>
                  </a:solidFill>
                  <a:latin typeface="Calibri" pitchFamily="34" charset="0"/>
                </a:endParaRPr>
              </a:p>
            </p:txBody>
          </p:sp>
          <p:pic>
            <p:nvPicPr>
              <p:cNvPr id="26" name="Picture 10" descr="naclo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15935" r="78571"/>
              <a:stretch>
                <a:fillRect/>
              </a:stretch>
            </p:blipFill>
            <p:spPr bwMode="auto">
              <a:xfrm>
                <a:off x="11718" y="3674"/>
                <a:ext cx="451" cy="5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7" name="Oval 33"/>
              <p:cNvSpPr>
                <a:spLocks noChangeArrowheads="1"/>
              </p:cNvSpPr>
              <p:nvPr/>
            </p:nvSpPr>
            <p:spPr bwMode="auto">
              <a:xfrm>
                <a:off x="10453" y="3674"/>
                <a:ext cx="1265" cy="486"/>
              </a:xfrm>
              <a:prstGeom prst="ellipse">
                <a:avLst/>
              </a:prstGeom>
              <a:solidFill>
                <a:srgbClr val="72BFC5"/>
              </a:solidFill>
              <a:ln w="9525" algn="ctr">
                <a:solidFill>
                  <a:srgbClr val="72BFC5"/>
                </a:solidFill>
                <a:round/>
                <a:headEnd/>
                <a:tailEnd/>
              </a:ln>
            </p:spPr>
            <p:txBody>
              <a:bodyPr lIns="94040" tIns="47020" rIns="94040" bIns="47020"/>
              <a:lstStyle/>
              <a:p>
                <a:pPr defTabSz="3868738"/>
                <a:endParaRPr lang="en-US" sz="7600">
                  <a:latin typeface="Calibri" pitchFamily="34" charset="0"/>
                </a:endParaRPr>
              </a:p>
            </p:txBody>
          </p:sp>
          <p:pic>
            <p:nvPicPr>
              <p:cNvPr id="28" name="Picture 10" descr="naclo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15935" r="78571"/>
              <a:stretch>
                <a:fillRect/>
              </a:stretch>
            </p:blipFill>
            <p:spPr bwMode="auto">
              <a:xfrm>
                <a:off x="13434" y="3683"/>
                <a:ext cx="452" cy="50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" name="Picture 10" descr="naclo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15935" r="78571"/>
              <a:stretch>
                <a:fillRect/>
              </a:stretch>
            </p:blipFill>
            <p:spPr bwMode="auto">
              <a:xfrm>
                <a:off x="15174" y="3665"/>
                <a:ext cx="451" cy="5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0" name="Oval 37"/>
              <p:cNvSpPr>
                <a:spLocks noChangeArrowheads="1"/>
              </p:cNvSpPr>
              <p:nvPr/>
            </p:nvSpPr>
            <p:spPr bwMode="auto">
              <a:xfrm>
                <a:off x="13909" y="3674"/>
                <a:ext cx="1265" cy="486"/>
              </a:xfrm>
              <a:prstGeom prst="ellipse">
                <a:avLst/>
              </a:prstGeom>
              <a:solidFill>
                <a:srgbClr val="161645"/>
              </a:solidFill>
              <a:ln w="9525" algn="ctr">
                <a:solidFill>
                  <a:srgbClr val="19194D"/>
                </a:solidFill>
                <a:round/>
                <a:headEnd/>
                <a:tailEnd/>
              </a:ln>
            </p:spPr>
            <p:txBody>
              <a:bodyPr lIns="94040" tIns="47020" rIns="94040" bIns="47020"/>
              <a:lstStyle/>
              <a:p>
                <a:pPr defTabSz="3868738"/>
                <a:endParaRPr lang="en-US" sz="7600">
                  <a:latin typeface="Calibri" pitchFamily="34" charset="0"/>
                </a:endParaRPr>
              </a:p>
            </p:txBody>
          </p:sp>
          <p:sp>
            <p:nvSpPr>
              <p:cNvPr id="31" name="Oval 39"/>
              <p:cNvSpPr>
                <a:spLocks noChangeArrowheads="1"/>
              </p:cNvSpPr>
              <p:nvPr/>
            </p:nvSpPr>
            <p:spPr bwMode="auto">
              <a:xfrm>
                <a:off x="12169" y="3674"/>
                <a:ext cx="1265" cy="486"/>
              </a:xfrm>
              <a:prstGeom prst="ellipse">
                <a:avLst/>
              </a:prstGeom>
              <a:solidFill>
                <a:srgbClr val="262673"/>
              </a:solidFill>
              <a:ln w="9525" algn="ctr">
                <a:solidFill>
                  <a:srgbClr val="262673"/>
                </a:solidFill>
                <a:round/>
                <a:headEnd/>
                <a:tailEnd/>
              </a:ln>
            </p:spPr>
            <p:txBody>
              <a:bodyPr lIns="94040" tIns="47020" rIns="94040" bIns="47020"/>
              <a:lstStyle/>
              <a:p>
                <a:pPr defTabSz="3868738"/>
                <a:endParaRPr lang="en-US" sz="7600">
                  <a:latin typeface="Calibri" pitchFamily="34" charset="0"/>
                </a:endParaRPr>
              </a:p>
            </p:txBody>
          </p:sp>
        </p:grp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626100" y="560388"/>
              <a:ext cx="950913" cy="879475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8" name="Text Box 21"/>
            <p:cNvSpPr txBox="1">
              <a:spLocks noChangeArrowheads="1"/>
            </p:cNvSpPr>
            <p:nvPr/>
          </p:nvSpPr>
          <p:spPr bwMode="auto">
            <a:xfrm>
              <a:off x="793750" y="639763"/>
              <a:ext cx="474663" cy="598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4040" tIns="47020" rIns="94040" bIns="47020">
              <a:spAutoFit/>
            </a:bodyPr>
            <a:lstStyle/>
            <a:p>
              <a:pPr defTabSz="941388">
                <a:spcBef>
                  <a:spcPct val="50000"/>
                </a:spcBef>
              </a:pPr>
              <a:r>
                <a:rPr lang="en-US" sz="3300" b="1">
                  <a:latin typeface="Calibri" pitchFamily="34" charset="0"/>
                </a:rPr>
                <a:t>n</a:t>
              </a:r>
            </a:p>
          </p:txBody>
        </p:sp>
        <p:sp>
          <p:nvSpPr>
            <p:cNvPr id="19" name="Text Box 24"/>
            <p:cNvSpPr txBox="1">
              <a:spLocks noChangeArrowheads="1"/>
            </p:cNvSpPr>
            <p:nvPr/>
          </p:nvSpPr>
          <p:spPr bwMode="auto">
            <a:xfrm>
              <a:off x="5864225" y="639763"/>
              <a:ext cx="474663" cy="598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4040" tIns="47020" rIns="94040" bIns="47020">
              <a:spAutoFit/>
            </a:bodyPr>
            <a:lstStyle/>
            <a:p>
              <a:pPr defTabSz="941388">
                <a:spcBef>
                  <a:spcPct val="50000"/>
                </a:spcBef>
              </a:pPr>
              <a:r>
                <a:rPr lang="en-US" sz="3300" b="1">
                  <a:solidFill>
                    <a:srgbClr val="CCFFFF"/>
                  </a:solidFill>
                  <a:latin typeface="Calibri" pitchFamily="34" charset="0"/>
                </a:rPr>
                <a:t>o</a:t>
              </a:r>
            </a:p>
          </p:txBody>
        </p:sp>
        <p:sp>
          <p:nvSpPr>
            <p:cNvPr id="20" name="Text Box 25"/>
            <p:cNvSpPr txBox="1">
              <a:spLocks noChangeArrowheads="1"/>
            </p:cNvSpPr>
            <p:nvPr/>
          </p:nvSpPr>
          <p:spPr bwMode="auto">
            <a:xfrm>
              <a:off x="4595813" y="720725"/>
              <a:ext cx="476250" cy="5984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4040" tIns="47020" rIns="94040" bIns="47020">
              <a:spAutoFit/>
            </a:bodyPr>
            <a:lstStyle/>
            <a:p>
              <a:pPr defTabSz="941388">
                <a:spcBef>
                  <a:spcPct val="50000"/>
                </a:spcBef>
              </a:pPr>
              <a:r>
                <a:rPr lang="en-US" sz="3300" b="1">
                  <a:solidFill>
                    <a:schemeClr val="accent1"/>
                  </a:solidFill>
                  <a:latin typeface="Calibri" pitchFamily="34" charset="0"/>
                </a:rPr>
                <a:t>l</a:t>
              </a:r>
            </a:p>
          </p:txBody>
        </p:sp>
        <p:sp>
          <p:nvSpPr>
            <p:cNvPr id="21" name="Text Box 26"/>
            <p:cNvSpPr txBox="1">
              <a:spLocks noChangeArrowheads="1"/>
            </p:cNvSpPr>
            <p:nvPr/>
          </p:nvSpPr>
          <p:spPr bwMode="auto">
            <a:xfrm>
              <a:off x="3327400" y="639763"/>
              <a:ext cx="477838" cy="598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4040" tIns="47020" rIns="94040" bIns="47020">
              <a:spAutoFit/>
            </a:bodyPr>
            <a:lstStyle/>
            <a:p>
              <a:pPr defTabSz="941388">
                <a:spcBef>
                  <a:spcPct val="50000"/>
                </a:spcBef>
              </a:pPr>
              <a:r>
                <a:rPr lang="en-US" sz="3300" b="1">
                  <a:solidFill>
                    <a:srgbClr val="66CCFF"/>
                  </a:solidFill>
                  <a:latin typeface="Calibri" pitchFamily="34" charset="0"/>
                </a:rPr>
                <a:t>c</a:t>
              </a:r>
            </a:p>
          </p:txBody>
        </p:sp>
        <p:sp>
          <p:nvSpPr>
            <p:cNvPr id="22" name="Text Box 27"/>
            <p:cNvSpPr txBox="1">
              <a:spLocks noChangeArrowheads="1"/>
            </p:cNvSpPr>
            <p:nvPr/>
          </p:nvSpPr>
          <p:spPr bwMode="auto">
            <a:xfrm>
              <a:off x="2060575" y="639763"/>
              <a:ext cx="476250" cy="598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4040" tIns="47020" rIns="94040" bIns="47020">
              <a:spAutoFit/>
            </a:bodyPr>
            <a:lstStyle/>
            <a:p>
              <a:pPr defTabSz="941388">
                <a:spcBef>
                  <a:spcPct val="50000"/>
                </a:spcBef>
              </a:pPr>
              <a:r>
                <a:rPr lang="en-US" sz="3300" b="1">
                  <a:solidFill>
                    <a:srgbClr val="000066"/>
                  </a:solidFill>
                  <a:latin typeface="Calibri" pitchFamily="34" charset="0"/>
                </a:rPr>
                <a:t>a</a:t>
              </a:r>
            </a:p>
          </p:txBody>
        </p:sp>
      </p:grpSp>
      <p:sp>
        <p:nvSpPr>
          <p:cNvPr id="32" name="Title 6"/>
          <p:cNvSpPr txBox="1">
            <a:spLocks/>
          </p:cNvSpPr>
          <p:nvPr/>
        </p:nvSpPr>
        <p:spPr>
          <a:xfrm>
            <a:off x="361950" y="8686799"/>
            <a:ext cx="617220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/>
              <a:t>http://www.naclo.cs.cmu.edu</a:t>
            </a:r>
            <a:endParaRPr lang="en-US" sz="20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461" y="2209800"/>
            <a:ext cx="6162493" cy="43158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21212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FFFFFF"/>
                  </a:outerShdw>
                </a:effectLst>
              </a14:hiddenEffects>
            </a:ext>
          </a:extLst>
        </p:spPr>
      </p:pic>
      <p:sp>
        <p:nvSpPr>
          <p:cNvPr id="115" name="Content Placeholder 7"/>
          <p:cNvSpPr>
            <a:spLocks noGrp="1"/>
          </p:cNvSpPr>
          <p:nvPr>
            <p:ph sz="half" idx="1"/>
          </p:nvPr>
        </p:nvSpPr>
        <p:spPr>
          <a:xfrm>
            <a:off x="230782" y="6525618"/>
            <a:ext cx="6400800" cy="2237381"/>
          </a:xfrm>
          <a:ln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200" dirty="0" smtClean="0"/>
              <a:t>1. Assuming </a:t>
            </a:r>
            <a:r>
              <a:rPr lang="en-US" sz="1200" dirty="0"/>
              <a:t>Millie takes a train in the right direction, which will be the first stop after </a:t>
            </a:r>
            <a:r>
              <a:rPr lang="en-US" sz="1200" dirty="0" err="1"/>
              <a:t>Shengavit</a:t>
            </a:r>
            <a:r>
              <a:rPr lang="en-US" sz="1200" dirty="0"/>
              <a:t>?  </a:t>
            </a:r>
            <a:r>
              <a:rPr lang="en-US" sz="1200" dirty="0" smtClean="0"/>
              <a:t>Note that </a:t>
            </a:r>
            <a:r>
              <a:rPr lang="en-US" sz="1200" dirty="0"/>
              <a:t>all names of stations listed below appear on the map.</a:t>
            </a:r>
          </a:p>
          <a:p>
            <a:pPr marL="0" indent="0">
              <a:buNone/>
            </a:pPr>
            <a:r>
              <a:rPr lang="en-US" sz="1200" dirty="0" smtClean="0"/>
              <a:t>	a</a:t>
            </a:r>
            <a:r>
              <a:rPr lang="en-US" sz="1200" dirty="0"/>
              <a:t>. </a:t>
            </a:r>
            <a:r>
              <a:rPr lang="en-US" sz="1200" dirty="0" err="1"/>
              <a:t>Gortsaranayin</a:t>
            </a:r>
            <a:r>
              <a:rPr lang="en-US" sz="1200" dirty="0"/>
              <a:t>   </a:t>
            </a:r>
          </a:p>
          <a:p>
            <a:pPr marL="0" indent="0">
              <a:buNone/>
            </a:pPr>
            <a:r>
              <a:rPr lang="en-US" sz="1200" dirty="0" smtClean="0"/>
              <a:t>	b</a:t>
            </a:r>
            <a:r>
              <a:rPr lang="en-US" sz="1200" dirty="0"/>
              <a:t>. </a:t>
            </a:r>
            <a:r>
              <a:rPr lang="en-US" sz="1200" dirty="0" err="1"/>
              <a:t>Zoravar</a:t>
            </a:r>
            <a:r>
              <a:rPr lang="en-US" sz="1200" dirty="0"/>
              <a:t> </a:t>
            </a:r>
            <a:r>
              <a:rPr lang="en-US" sz="1200" dirty="0" err="1"/>
              <a:t>Andranik</a:t>
            </a:r>
            <a:endParaRPr lang="en-US" sz="1200" dirty="0"/>
          </a:p>
          <a:p>
            <a:pPr marL="0" indent="0">
              <a:buNone/>
            </a:pPr>
            <a:r>
              <a:rPr lang="en-US" sz="1200" dirty="0" smtClean="0"/>
              <a:t>	c</a:t>
            </a:r>
            <a:r>
              <a:rPr lang="en-US" sz="1200" dirty="0"/>
              <a:t>. </a:t>
            </a:r>
            <a:r>
              <a:rPr lang="en-US" sz="1200" dirty="0" err="1"/>
              <a:t>Charbakh</a:t>
            </a:r>
            <a:endParaRPr lang="en-US" sz="1200" dirty="0"/>
          </a:p>
          <a:p>
            <a:pPr marL="0" indent="0">
              <a:buNone/>
            </a:pPr>
            <a:r>
              <a:rPr lang="en-US" sz="1200" dirty="0" smtClean="0"/>
              <a:t>	d</a:t>
            </a:r>
            <a:r>
              <a:rPr lang="en-US" sz="1200" dirty="0"/>
              <a:t>. </a:t>
            </a:r>
            <a:r>
              <a:rPr lang="en-US" sz="1200" dirty="0" err="1"/>
              <a:t>Garegin</a:t>
            </a:r>
            <a:r>
              <a:rPr lang="en-US" sz="1200" dirty="0"/>
              <a:t> </a:t>
            </a:r>
            <a:r>
              <a:rPr lang="en-US" sz="1200" dirty="0" err="1"/>
              <a:t>Njdehi</a:t>
            </a:r>
            <a:r>
              <a:rPr lang="en-US" sz="1200" dirty="0"/>
              <a:t> </a:t>
            </a:r>
            <a:r>
              <a:rPr lang="en-US" sz="1200" dirty="0" err="1"/>
              <a:t>Hraparak</a:t>
            </a:r>
            <a:endParaRPr lang="en-US" sz="1200" dirty="0"/>
          </a:p>
          <a:p>
            <a:pPr marL="0" indent="0">
              <a:buNone/>
            </a:pPr>
            <a:r>
              <a:rPr lang="en-US" sz="1200" dirty="0" smtClean="0"/>
              <a:t>	e</a:t>
            </a:r>
            <a:r>
              <a:rPr lang="en-US" sz="1200" dirty="0"/>
              <a:t>. none of the </a:t>
            </a:r>
            <a:r>
              <a:rPr lang="en-US" sz="1200" dirty="0" smtClean="0"/>
              <a:t>above</a:t>
            </a:r>
          </a:p>
          <a:p>
            <a:pPr marL="0" indent="0">
              <a:buNone/>
            </a:pPr>
            <a:r>
              <a:rPr lang="en-US" sz="1200" dirty="0" smtClean="0"/>
              <a:t>2. After </a:t>
            </a:r>
            <a:r>
              <a:rPr lang="en-US" sz="1200" dirty="0"/>
              <a:t>boarding at </a:t>
            </a:r>
            <a:r>
              <a:rPr lang="en-US" sz="1200" dirty="0" err="1"/>
              <a:t>Shengavit</a:t>
            </a:r>
            <a:r>
              <a:rPr lang="en-US" sz="1200" dirty="0"/>
              <a:t>, how many stops will it take Millie to get to </a:t>
            </a:r>
            <a:r>
              <a:rPr lang="en-US" sz="1200" dirty="0" err="1"/>
              <a:t>Barekamutyun</a:t>
            </a:r>
            <a:r>
              <a:rPr lang="en-US" sz="1200" dirty="0"/>
              <a:t> (don’t include </a:t>
            </a:r>
            <a:r>
              <a:rPr lang="en-US" sz="1200" dirty="0" err="1" smtClean="0"/>
              <a:t>Shengavit</a:t>
            </a:r>
            <a:r>
              <a:rPr lang="en-US" sz="1200" dirty="0" smtClean="0"/>
              <a:t> </a:t>
            </a:r>
            <a:r>
              <a:rPr lang="en-US" sz="1200" dirty="0"/>
              <a:t>itself in the number of stops</a:t>
            </a:r>
            <a:r>
              <a:rPr lang="en-US" sz="1200" dirty="0" smtClean="0"/>
              <a:t>)?</a:t>
            </a:r>
            <a:endParaRPr lang="en-US" sz="1200" dirty="0"/>
          </a:p>
          <a:p>
            <a:pPr marL="0" indent="0">
              <a:buNone/>
            </a:pPr>
            <a:r>
              <a:rPr lang="en-US" sz="1200" dirty="0" smtClean="0"/>
              <a:t>3. What </a:t>
            </a:r>
            <a:r>
              <a:rPr lang="en-US" sz="1200" dirty="0"/>
              <a:t>is the name (transcribed into English) of the end station on the short, five-station line that is </a:t>
            </a:r>
            <a:r>
              <a:rPr lang="en-US" sz="1200" dirty="0" smtClean="0"/>
              <a:t> currently </a:t>
            </a:r>
            <a:r>
              <a:rPr lang="en-US" sz="1200" dirty="0"/>
              <a:t>in construction, shown in a different shade on the map</a:t>
            </a:r>
            <a:r>
              <a:rPr lang="en-US" sz="1200" dirty="0" smtClean="0"/>
              <a:t>?</a:t>
            </a:r>
            <a:r>
              <a:rPr lang="en-US" sz="12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4663152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3043081" y="2385339"/>
            <a:ext cx="3579743" cy="2034261"/>
            <a:chOff x="6737028" y="3030216"/>
            <a:chExt cx="3873822" cy="2201377"/>
          </a:xfrm>
        </p:grpSpPr>
        <p:sp>
          <p:nvSpPr>
            <p:cNvPr id="3" name="Text Box 142"/>
            <p:cNvSpPr txBox="1">
              <a:spLocks noChangeArrowheads="1"/>
            </p:cNvSpPr>
            <p:nvPr/>
          </p:nvSpPr>
          <p:spPr bwMode="auto">
            <a:xfrm>
              <a:off x="9680575" y="4301318"/>
              <a:ext cx="930275" cy="5143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21212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91919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1" u="none" strike="noStrike" cap="none" normalizeH="0" baseline="0" dirty="0" err="1" smtClean="0">
                  <a:ln>
                    <a:noFill/>
                  </a:ln>
                  <a:solidFill>
                    <a:srgbClr val="212120"/>
                  </a:solidFill>
                  <a:effectLst/>
                  <a:latin typeface="Times New Roman" pitchFamily="18" charset="0"/>
                  <a:cs typeface="Arial" pitchFamily="34" charset="0"/>
                </a:rPr>
                <a:t>p,t,k,v,r,g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" name="Text Box 143"/>
            <p:cNvSpPr txBox="1">
              <a:spLocks noChangeArrowheads="1"/>
            </p:cNvSpPr>
            <p:nvPr/>
          </p:nvSpPr>
          <p:spPr bwMode="auto">
            <a:xfrm>
              <a:off x="8768289" y="3030216"/>
              <a:ext cx="820738" cy="304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21212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91919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1" u="none" strike="noStrike" cap="none" normalizeH="0" baseline="0" dirty="0" err="1" smtClean="0">
                  <a:ln>
                    <a:noFill/>
                  </a:ln>
                  <a:solidFill>
                    <a:srgbClr val="212120"/>
                  </a:solidFill>
                  <a:effectLst/>
                  <a:latin typeface="Times New Roman" pitchFamily="18" charset="0"/>
                  <a:cs typeface="Arial" pitchFamily="34" charset="0"/>
                </a:rPr>
                <a:t>a,e,i,o,u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" name="Text Box 144"/>
            <p:cNvSpPr txBox="1">
              <a:spLocks noChangeArrowheads="1"/>
            </p:cNvSpPr>
            <p:nvPr/>
          </p:nvSpPr>
          <p:spPr bwMode="auto">
            <a:xfrm>
              <a:off x="8369287" y="3491458"/>
              <a:ext cx="1714500" cy="5032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21212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91919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1" u="none" strike="noStrike" cap="none" normalizeH="0" baseline="0" dirty="0" smtClean="0">
                  <a:ln>
                    <a:noFill/>
                  </a:ln>
                  <a:solidFill>
                    <a:srgbClr val="212120"/>
                  </a:solidFill>
                  <a:effectLst/>
                  <a:latin typeface="Times New Roman" pitchFamily="18" charset="0"/>
                  <a:cs typeface="Arial" pitchFamily="34" charset="0"/>
                </a:rPr>
                <a:t>       </a:t>
              </a:r>
              <a:r>
                <a:rPr kumimoji="0" lang="en-US" altLang="en-US" sz="1400" b="0" i="1" u="none" strike="noStrike" cap="none" normalizeH="0" baseline="0" dirty="0" err="1" smtClean="0">
                  <a:ln>
                    <a:noFill/>
                  </a:ln>
                  <a:solidFill>
                    <a:srgbClr val="212120"/>
                  </a:solidFill>
                  <a:effectLst/>
                  <a:latin typeface="Times New Roman" pitchFamily="18" charset="0"/>
                  <a:cs typeface="Arial" pitchFamily="34" charset="0"/>
                </a:rPr>
                <a:t>p,t,k,v,r,g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" name="Text Box 145"/>
            <p:cNvSpPr txBox="1">
              <a:spLocks noChangeArrowheads="1"/>
            </p:cNvSpPr>
            <p:nvPr/>
          </p:nvSpPr>
          <p:spPr bwMode="auto">
            <a:xfrm>
              <a:off x="7841369" y="4293741"/>
              <a:ext cx="1582739" cy="6080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21212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91919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1" u="none" strike="noStrike" cap="none" normalizeH="0" baseline="0" dirty="0" err="1" smtClean="0">
                  <a:ln>
                    <a:noFill/>
                  </a:ln>
                  <a:solidFill>
                    <a:srgbClr val="212120"/>
                  </a:solidFill>
                  <a:effectLst/>
                  <a:latin typeface="Times New Roman" pitchFamily="18" charset="0"/>
                  <a:cs typeface="Arial" pitchFamily="34" charset="0"/>
                </a:rPr>
                <a:t>a,e,i,o,u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Text Box 146"/>
            <p:cNvSpPr txBox="1">
              <a:spLocks noChangeArrowheads="1"/>
            </p:cNvSpPr>
            <p:nvPr/>
          </p:nvSpPr>
          <p:spPr bwMode="auto">
            <a:xfrm>
              <a:off x="6737028" y="3309925"/>
              <a:ext cx="904644" cy="6286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21212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91919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1" u="none" strike="noStrike" cap="none" normalizeH="0" baseline="0" dirty="0" err="1" smtClean="0">
                  <a:ln>
                    <a:noFill/>
                  </a:ln>
                  <a:solidFill>
                    <a:srgbClr val="212120"/>
                  </a:solidFill>
                  <a:effectLst/>
                  <a:latin typeface="Times New Roman" pitchFamily="18" charset="0"/>
                  <a:cs typeface="Arial" pitchFamily="34" charset="0"/>
                </a:rPr>
                <a:t>a,e,i,o,u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Oval 147"/>
            <p:cNvSpPr>
              <a:spLocks noChangeArrowheads="1"/>
            </p:cNvSpPr>
            <p:nvPr/>
          </p:nvSpPr>
          <p:spPr bwMode="auto">
            <a:xfrm>
              <a:off x="9582150" y="3382156"/>
              <a:ext cx="628650" cy="628650"/>
            </a:xfrm>
            <a:prstGeom prst="ellipse">
              <a:avLst/>
            </a:prstGeom>
            <a:solidFill>
              <a:srgbClr val="FFFFFF"/>
            </a:solidFill>
            <a:ln w="9525" algn="ctr">
              <a:solidFill>
                <a:srgbClr val="21212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919190"/>
                    </a:outerShdw>
                  </a:effectLst>
                </a14:hiddenEffects>
              </a:ext>
            </a:extLst>
          </p:spPr>
          <p:txBody>
            <a:bodyPr vert="horz" wrap="square" lIns="91440" tIns="13716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Oval 148"/>
            <p:cNvSpPr>
              <a:spLocks noChangeArrowheads="1"/>
            </p:cNvSpPr>
            <p:nvPr/>
          </p:nvSpPr>
          <p:spPr bwMode="auto">
            <a:xfrm>
              <a:off x="8096250" y="3413906"/>
              <a:ext cx="612775" cy="614362"/>
            </a:xfrm>
            <a:prstGeom prst="ellipse">
              <a:avLst/>
            </a:prstGeom>
            <a:solidFill>
              <a:srgbClr val="FFFFFF"/>
            </a:solidFill>
            <a:ln w="38100" algn="ctr">
              <a:solidFill>
                <a:srgbClr val="21212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919190"/>
                    </a:outerShdw>
                  </a:effectLst>
                </a14:hiddenEffects>
              </a:ext>
            </a:extLst>
          </p:spPr>
          <p:txBody>
            <a:bodyPr vert="horz" wrap="square" lIns="91440" tIns="13716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Arc 149"/>
            <p:cNvSpPr>
              <a:spLocks/>
            </p:cNvSpPr>
            <p:nvPr/>
          </p:nvSpPr>
          <p:spPr bwMode="auto">
            <a:xfrm flipH="1" flipV="1">
              <a:off x="7467600" y="3215468"/>
              <a:ext cx="795338" cy="817563"/>
            </a:xfrm>
            <a:custGeom>
              <a:avLst/>
              <a:gdLst>
                <a:gd name="G0" fmla="+- 18462 0 0"/>
                <a:gd name="G1" fmla="+- 21600 0 0"/>
                <a:gd name="G2" fmla="+- 21600 0 0"/>
                <a:gd name="T0" fmla="*/ 5478 w 40062"/>
                <a:gd name="T1" fmla="*/ 4338 h 43200"/>
                <a:gd name="T2" fmla="*/ 0 w 40062"/>
                <a:gd name="T3" fmla="*/ 32812 h 43200"/>
                <a:gd name="T4" fmla="*/ 18462 w 40062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062" h="43200" fill="none" extrusionOk="0">
                  <a:moveTo>
                    <a:pt x="5478" y="4338"/>
                  </a:moveTo>
                  <a:cubicBezTo>
                    <a:pt x="9221" y="1522"/>
                    <a:pt x="13778" y="-1"/>
                    <a:pt x="18462" y="0"/>
                  </a:cubicBezTo>
                  <a:cubicBezTo>
                    <a:pt x="30391" y="0"/>
                    <a:pt x="40062" y="9670"/>
                    <a:pt x="40062" y="21600"/>
                  </a:cubicBezTo>
                  <a:cubicBezTo>
                    <a:pt x="40062" y="33529"/>
                    <a:pt x="30391" y="43200"/>
                    <a:pt x="18462" y="43200"/>
                  </a:cubicBezTo>
                  <a:cubicBezTo>
                    <a:pt x="10915" y="43200"/>
                    <a:pt x="3916" y="39261"/>
                    <a:pt x="-1" y="32812"/>
                  </a:cubicBezTo>
                </a:path>
                <a:path w="40062" h="43200" stroke="0" extrusionOk="0">
                  <a:moveTo>
                    <a:pt x="5478" y="4338"/>
                  </a:moveTo>
                  <a:cubicBezTo>
                    <a:pt x="9221" y="1522"/>
                    <a:pt x="13778" y="-1"/>
                    <a:pt x="18462" y="0"/>
                  </a:cubicBezTo>
                  <a:cubicBezTo>
                    <a:pt x="30391" y="0"/>
                    <a:pt x="40062" y="9670"/>
                    <a:pt x="40062" y="21600"/>
                  </a:cubicBezTo>
                  <a:cubicBezTo>
                    <a:pt x="40062" y="33529"/>
                    <a:pt x="30391" y="43200"/>
                    <a:pt x="18462" y="43200"/>
                  </a:cubicBezTo>
                  <a:cubicBezTo>
                    <a:pt x="10915" y="43200"/>
                    <a:pt x="3916" y="39261"/>
                    <a:pt x="-1" y="32812"/>
                  </a:cubicBezTo>
                  <a:lnTo>
                    <a:pt x="18462" y="21600"/>
                  </a:lnTo>
                  <a:close/>
                </a:path>
              </a:pathLst>
            </a:custGeom>
            <a:noFill/>
            <a:ln w="9525" algn="ctr">
              <a:solidFill>
                <a:srgbClr val="212120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91919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Arc 150"/>
            <p:cNvSpPr>
              <a:spLocks/>
            </p:cNvSpPr>
            <p:nvPr/>
          </p:nvSpPr>
          <p:spPr bwMode="auto">
            <a:xfrm rot="10800000" flipH="1">
              <a:off x="9028113" y="3764743"/>
              <a:ext cx="825500" cy="958850"/>
            </a:xfrm>
            <a:custGeom>
              <a:avLst/>
              <a:gdLst>
                <a:gd name="G0" fmla="+- 0 0 0"/>
                <a:gd name="G1" fmla="+- 19159 0 0"/>
                <a:gd name="G2" fmla="+- 21600 0 0"/>
                <a:gd name="T0" fmla="*/ 9974 w 20845"/>
                <a:gd name="T1" fmla="*/ 0 h 19159"/>
                <a:gd name="T2" fmla="*/ 20845 w 20845"/>
                <a:gd name="T3" fmla="*/ 13497 h 19159"/>
                <a:gd name="T4" fmla="*/ 0 w 20845"/>
                <a:gd name="T5" fmla="*/ 19159 h 19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845" h="19159" fill="none" extrusionOk="0">
                  <a:moveTo>
                    <a:pt x="9974" y="-1"/>
                  </a:moveTo>
                  <a:cubicBezTo>
                    <a:pt x="15322" y="2784"/>
                    <a:pt x="19264" y="7677"/>
                    <a:pt x="20844" y="13497"/>
                  </a:cubicBezTo>
                </a:path>
                <a:path w="20845" h="19159" stroke="0" extrusionOk="0">
                  <a:moveTo>
                    <a:pt x="9974" y="-1"/>
                  </a:moveTo>
                  <a:cubicBezTo>
                    <a:pt x="15322" y="2784"/>
                    <a:pt x="19264" y="7677"/>
                    <a:pt x="20844" y="13497"/>
                  </a:cubicBezTo>
                  <a:lnTo>
                    <a:pt x="0" y="19159"/>
                  </a:lnTo>
                  <a:close/>
                </a:path>
              </a:pathLst>
            </a:custGeom>
            <a:noFill/>
            <a:ln w="9525" algn="ctr">
              <a:solidFill>
                <a:srgbClr val="21212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91919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Arc 151"/>
            <p:cNvSpPr>
              <a:spLocks/>
            </p:cNvSpPr>
            <p:nvPr/>
          </p:nvSpPr>
          <p:spPr bwMode="auto">
            <a:xfrm flipH="1" flipV="1">
              <a:off x="8489950" y="3652031"/>
              <a:ext cx="709613" cy="1114425"/>
            </a:xfrm>
            <a:custGeom>
              <a:avLst/>
              <a:gdLst>
                <a:gd name="G0" fmla="+- 0 0 0"/>
                <a:gd name="G1" fmla="+- 19746 0 0"/>
                <a:gd name="G2" fmla="+- 21600 0 0"/>
                <a:gd name="T0" fmla="*/ 8754 w 20569"/>
                <a:gd name="T1" fmla="*/ 0 h 19746"/>
                <a:gd name="T2" fmla="*/ 20569 w 20569"/>
                <a:gd name="T3" fmla="*/ 13153 h 19746"/>
                <a:gd name="T4" fmla="*/ 0 w 20569"/>
                <a:gd name="T5" fmla="*/ 19746 h 197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569" h="19746" fill="none" extrusionOk="0">
                  <a:moveTo>
                    <a:pt x="8754" y="-1"/>
                  </a:moveTo>
                  <a:cubicBezTo>
                    <a:pt x="14388" y="2497"/>
                    <a:pt x="18687" y="7283"/>
                    <a:pt x="20569" y="13152"/>
                  </a:cubicBezTo>
                </a:path>
                <a:path w="20569" h="19746" stroke="0" extrusionOk="0">
                  <a:moveTo>
                    <a:pt x="8754" y="-1"/>
                  </a:moveTo>
                  <a:cubicBezTo>
                    <a:pt x="14388" y="2497"/>
                    <a:pt x="18687" y="7283"/>
                    <a:pt x="20569" y="13152"/>
                  </a:cubicBezTo>
                  <a:lnTo>
                    <a:pt x="0" y="19746"/>
                  </a:lnTo>
                  <a:close/>
                </a:path>
              </a:pathLst>
            </a:custGeom>
            <a:noFill/>
            <a:ln w="9525" algn="ctr">
              <a:solidFill>
                <a:srgbClr val="21212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91919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Arc 152"/>
            <p:cNvSpPr>
              <a:spLocks/>
            </p:cNvSpPr>
            <p:nvPr/>
          </p:nvSpPr>
          <p:spPr bwMode="auto">
            <a:xfrm>
              <a:off x="8551863" y="3329768"/>
              <a:ext cx="1130300" cy="490538"/>
            </a:xfrm>
            <a:custGeom>
              <a:avLst/>
              <a:gdLst>
                <a:gd name="G0" fmla="+- 13455 0 0"/>
                <a:gd name="G1" fmla="+- 21600 0 0"/>
                <a:gd name="G2" fmla="+- 21600 0 0"/>
                <a:gd name="T0" fmla="*/ 0 w 27016"/>
                <a:gd name="T1" fmla="*/ 4703 h 21600"/>
                <a:gd name="T2" fmla="*/ 27016 w 27016"/>
                <a:gd name="T3" fmla="*/ 4788 h 21600"/>
                <a:gd name="T4" fmla="*/ 13455 w 27016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016" h="21600" fill="none" extrusionOk="0">
                  <a:moveTo>
                    <a:pt x="-1" y="4702"/>
                  </a:moveTo>
                  <a:cubicBezTo>
                    <a:pt x="3823" y="1657"/>
                    <a:pt x="8567" y="-1"/>
                    <a:pt x="13455" y="0"/>
                  </a:cubicBezTo>
                  <a:cubicBezTo>
                    <a:pt x="18389" y="0"/>
                    <a:pt x="23175" y="1689"/>
                    <a:pt x="27016" y="4787"/>
                  </a:cubicBezTo>
                </a:path>
                <a:path w="27016" h="21600" stroke="0" extrusionOk="0">
                  <a:moveTo>
                    <a:pt x="-1" y="4702"/>
                  </a:moveTo>
                  <a:cubicBezTo>
                    <a:pt x="3823" y="1657"/>
                    <a:pt x="8567" y="-1"/>
                    <a:pt x="13455" y="0"/>
                  </a:cubicBezTo>
                  <a:cubicBezTo>
                    <a:pt x="18389" y="0"/>
                    <a:pt x="23175" y="1689"/>
                    <a:pt x="27016" y="4787"/>
                  </a:cubicBezTo>
                  <a:lnTo>
                    <a:pt x="13455" y="21600"/>
                  </a:lnTo>
                  <a:close/>
                </a:path>
              </a:pathLst>
            </a:custGeom>
            <a:noFill/>
            <a:ln w="9525" algn="ctr">
              <a:solidFill>
                <a:srgbClr val="212120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91919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Oval 153"/>
            <p:cNvSpPr>
              <a:spLocks noChangeArrowheads="1"/>
            </p:cNvSpPr>
            <p:nvPr/>
          </p:nvSpPr>
          <p:spPr bwMode="auto">
            <a:xfrm>
              <a:off x="8882063" y="4533093"/>
              <a:ext cx="700087" cy="698500"/>
            </a:xfrm>
            <a:prstGeom prst="ellipse">
              <a:avLst/>
            </a:prstGeom>
            <a:solidFill>
              <a:srgbClr val="FFFFFF"/>
            </a:solidFill>
            <a:ln w="9525" algn="ctr">
              <a:solidFill>
                <a:srgbClr val="21212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919190"/>
                    </a:outerShdw>
                  </a:effectLst>
                </a14:hiddenEffects>
              </a:ext>
            </a:extLst>
          </p:spPr>
          <p:txBody>
            <a:bodyPr vert="horz" wrap="square" lIns="91440" tIns="13716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 smtClean="0">
                  <a:ln>
                    <a:noFill/>
                  </a:ln>
                  <a:solidFill>
                    <a:srgbClr val="212120"/>
                  </a:solidFill>
                  <a:effectLst/>
                  <a:latin typeface="Times New Roman" pitchFamily="18" charset="0"/>
                  <a:cs typeface="Arial" pitchFamily="34" charset="0"/>
                </a:rPr>
                <a:t>Start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Arc 154"/>
            <p:cNvSpPr>
              <a:spLocks/>
            </p:cNvSpPr>
            <p:nvPr/>
          </p:nvSpPr>
          <p:spPr bwMode="auto">
            <a:xfrm>
              <a:off x="8659813" y="3501218"/>
              <a:ext cx="960437" cy="490538"/>
            </a:xfrm>
            <a:custGeom>
              <a:avLst/>
              <a:gdLst>
                <a:gd name="G0" fmla="+- 12122 0 0"/>
                <a:gd name="G1" fmla="+- 21600 0 0"/>
                <a:gd name="G2" fmla="+- 21600 0 0"/>
                <a:gd name="T0" fmla="*/ 0 w 22989"/>
                <a:gd name="T1" fmla="*/ 3722 h 21600"/>
                <a:gd name="T2" fmla="*/ 22989 w 22989"/>
                <a:gd name="T3" fmla="*/ 2933 h 21600"/>
                <a:gd name="T4" fmla="*/ 12122 w 22989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989" h="21600" fill="none" extrusionOk="0">
                  <a:moveTo>
                    <a:pt x="0" y="3722"/>
                  </a:moveTo>
                  <a:cubicBezTo>
                    <a:pt x="3577" y="1296"/>
                    <a:pt x="7799" y="-1"/>
                    <a:pt x="12122" y="0"/>
                  </a:cubicBezTo>
                  <a:cubicBezTo>
                    <a:pt x="15939" y="0"/>
                    <a:pt x="19689" y="1011"/>
                    <a:pt x="22989" y="2932"/>
                  </a:cubicBezTo>
                </a:path>
                <a:path w="22989" h="21600" stroke="0" extrusionOk="0">
                  <a:moveTo>
                    <a:pt x="0" y="3722"/>
                  </a:moveTo>
                  <a:cubicBezTo>
                    <a:pt x="3577" y="1296"/>
                    <a:pt x="7799" y="-1"/>
                    <a:pt x="12122" y="0"/>
                  </a:cubicBezTo>
                  <a:cubicBezTo>
                    <a:pt x="15939" y="0"/>
                    <a:pt x="19689" y="1011"/>
                    <a:pt x="22989" y="2932"/>
                  </a:cubicBezTo>
                  <a:lnTo>
                    <a:pt x="12122" y="21600"/>
                  </a:lnTo>
                  <a:close/>
                </a:path>
              </a:pathLst>
            </a:custGeom>
            <a:noFill/>
            <a:ln w="9525" algn="ctr">
              <a:solidFill>
                <a:srgbClr val="21212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91919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6" name="Title 6"/>
          <p:cNvSpPr txBox="1">
            <a:spLocks/>
          </p:cNvSpPr>
          <p:nvPr/>
        </p:nvSpPr>
        <p:spPr>
          <a:xfrm>
            <a:off x="336914" y="941440"/>
            <a:ext cx="6172200" cy="45720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/>
              <a:t>Automata (by Pat </a:t>
            </a:r>
            <a:r>
              <a:rPr lang="en-US" sz="2000" dirty="0" err="1" smtClean="0"/>
              <a:t>Littell</a:t>
            </a:r>
            <a:r>
              <a:rPr lang="en-US" sz="2000" dirty="0" smtClean="0"/>
              <a:t>)</a:t>
            </a:r>
            <a:endParaRPr lang="en-US" sz="2000" dirty="0"/>
          </a:p>
        </p:txBody>
      </p:sp>
      <p:grpSp>
        <p:nvGrpSpPr>
          <p:cNvPr id="17" name="Group 3"/>
          <p:cNvGrpSpPr>
            <a:grpSpLocks/>
          </p:cNvGrpSpPr>
          <p:nvPr/>
        </p:nvGrpSpPr>
        <p:grpSpPr bwMode="auto">
          <a:xfrm>
            <a:off x="609600" y="138167"/>
            <a:ext cx="5552215" cy="852433"/>
            <a:chOff x="555625" y="560388"/>
            <a:chExt cx="6021388" cy="893762"/>
          </a:xfrm>
        </p:grpSpPr>
        <p:grpSp>
          <p:nvGrpSpPr>
            <p:cNvPr id="18" name="Group 19"/>
            <p:cNvGrpSpPr>
              <a:grpSpLocks/>
            </p:cNvGrpSpPr>
            <p:nvPr/>
          </p:nvGrpSpPr>
          <p:grpSpPr bwMode="auto">
            <a:xfrm>
              <a:off x="555620" y="560388"/>
              <a:ext cx="5943595" cy="893762"/>
              <a:chOff x="8736" y="3665"/>
              <a:chExt cx="8064" cy="519"/>
            </a:xfrm>
          </p:grpSpPr>
          <p:pic>
            <p:nvPicPr>
              <p:cNvPr id="25" name="Picture 10" descr="naclo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15935" r="78571"/>
              <a:stretch>
                <a:fillRect/>
              </a:stretch>
            </p:blipFill>
            <p:spPr bwMode="auto">
              <a:xfrm>
                <a:off x="10001" y="3683"/>
                <a:ext cx="452" cy="50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6" name="Oval 6"/>
              <p:cNvSpPr>
                <a:spLocks noChangeArrowheads="1"/>
              </p:cNvSpPr>
              <p:nvPr/>
            </p:nvSpPr>
            <p:spPr bwMode="auto">
              <a:xfrm>
                <a:off x="8736" y="3674"/>
                <a:ext cx="1265" cy="486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lIns="94040" tIns="47020" rIns="94040" bIns="47020"/>
              <a:lstStyle/>
              <a:p>
                <a:pPr defTabSz="3868738"/>
                <a:endParaRPr lang="en-US" sz="7600">
                  <a:latin typeface="Calibri" pitchFamily="34" charset="0"/>
                </a:endParaRPr>
              </a:p>
            </p:txBody>
          </p:sp>
          <p:sp>
            <p:nvSpPr>
              <p:cNvPr id="27" name="Oval 10"/>
              <p:cNvSpPr>
                <a:spLocks noChangeArrowheads="1"/>
              </p:cNvSpPr>
              <p:nvPr/>
            </p:nvSpPr>
            <p:spPr bwMode="auto">
              <a:xfrm>
                <a:off x="15738" y="3709"/>
                <a:ext cx="1062" cy="408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lIns="94040" tIns="47020" rIns="94040" bIns="47020"/>
              <a:lstStyle/>
              <a:p>
                <a:pPr defTabSz="3868738"/>
                <a:endParaRPr lang="en-US" sz="7600">
                  <a:solidFill>
                    <a:srgbClr val="4C126C"/>
                  </a:solidFill>
                  <a:latin typeface="Calibri" pitchFamily="34" charset="0"/>
                </a:endParaRPr>
              </a:p>
            </p:txBody>
          </p:sp>
          <p:pic>
            <p:nvPicPr>
              <p:cNvPr id="28" name="Picture 10" descr="naclo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15935" r="78571"/>
              <a:stretch>
                <a:fillRect/>
              </a:stretch>
            </p:blipFill>
            <p:spPr bwMode="auto">
              <a:xfrm>
                <a:off x="11718" y="3674"/>
                <a:ext cx="451" cy="5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9" name="Oval 33"/>
              <p:cNvSpPr>
                <a:spLocks noChangeArrowheads="1"/>
              </p:cNvSpPr>
              <p:nvPr/>
            </p:nvSpPr>
            <p:spPr bwMode="auto">
              <a:xfrm>
                <a:off x="10453" y="3674"/>
                <a:ext cx="1265" cy="486"/>
              </a:xfrm>
              <a:prstGeom prst="ellipse">
                <a:avLst/>
              </a:prstGeom>
              <a:solidFill>
                <a:srgbClr val="72BFC5"/>
              </a:solidFill>
              <a:ln w="9525" algn="ctr">
                <a:solidFill>
                  <a:srgbClr val="72BFC5"/>
                </a:solidFill>
                <a:round/>
                <a:headEnd/>
                <a:tailEnd/>
              </a:ln>
            </p:spPr>
            <p:txBody>
              <a:bodyPr lIns="94040" tIns="47020" rIns="94040" bIns="47020"/>
              <a:lstStyle/>
              <a:p>
                <a:pPr defTabSz="3868738"/>
                <a:endParaRPr lang="en-US" sz="7600">
                  <a:latin typeface="Calibri" pitchFamily="34" charset="0"/>
                </a:endParaRPr>
              </a:p>
            </p:txBody>
          </p:sp>
          <p:pic>
            <p:nvPicPr>
              <p:cNvPr id="30" name="Picture 10" descr="naclo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15935" r="78571"/>
              <a:stretch>
                <a:fillRect/>
              </a:stretch>
            </p:blipFill>
            <p:spPr bwMode="auto">
              <a:xfrm>
                <a:off x="13434" y="3683"/>
                <a:ext cx="452" cy="50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1" name="Picture 10" descr="naclo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15935" r="78571"/>
              <a:stretch>
                <a:fillRect/>
              </a:stretch>
            </p:blipFill>
            <p:spPr bwMode="auto">
              <a:xfrm>
                <a:off x="15174" y="3665"/>
                <a:ext cx="451" cy="5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2" name="Oval 37"/>
              <p:cNvSpPr>
                <a:spLocks noChangeArrowheads="1"/>
              </p:cNvSpPr>
              <p:nvPr/>
            </p:nvSpPr>
            <p:spPr bwMode="auto">
              <a:xfrm>
                <a:off x="13909" y="3674"/>
                <a:ext cx="1265" cy="486"/>
              </a:xfrm>
              <a:prstGeom prst="ellipse">
                <a:avLst/>
              </a:prstGeom>
              <a:solidFill>
                <a:srgbClr val="161645"/>
              </a:solidFill>
              <a:ln w="9525" algn="ctr">
                <a:solidFill>
                  <a:srgbClr val="19194D"/>
                </a:solidFill>
                <a:round/>
                <a:headEnd/>
                <a:tailEnd/>
              </a:ln>
            </p:spPr>
            <p:txBody>
              <a:bodyPr lIns="94040" tIns="47020" rIns="94040" bIns="47020"/>
              <a:lstStyle/>
              <a:p>
                <a:pPr defTabSz="3868738"/>
                <a:endParaRPr lang="en-US" sz="7600">
                  <a:latin typeface="Calibri" pitchFamily="34" charset="0"/>
                </a:endParaRPr>
              </a:p>
            </p:txBody>
          </p:sp>
          <p:sp>
            <p:nvSpPr>
              <p:cNvPr id="33" name="Oval 39"/>
              <p:cNvSpPr>
                <a:spLocks noChangeArrowheads="1"/>
              </p:cNvSpPr>
              <p:nvPr/>
            </p:nvSpPr>
            <p:spPr bwMode="auto">
              <a:xfrm>
                <a:off x="12169" y="3674"/>
                <a:ext cx="1265" cy="486"/>
              </a:xfrm>
              <a:prstGeom prst="ellipse">
                <a:avLst/>
              </a:prstGeom>
              <a:solidFill>
                <a:srgbClr val="262673"/>
              </a:solidFill>
              <a:ln w="9525" algn="ctr">
                <a:solidFill>
                  <a:srgbClr val="262673"/>
                </a:solidFill>
                <a:round/>
                <a:headEnd/>
                <a:tailEnd/>
              </a:ln>
            </p:spPr>
            <p:txBody>
              <a:bodyPr lIns="94040" tIns="47020" rIns="94040" bIns="47020"/>
              <a:lstStyle/>
              <a:p>
                <a:pPr defTabSz="3868738"/>
                <a:endParaRPr lang="en-US" sz="7600">
                  <a:latin typeface="Calibri" pitchFamily="34" charset="0"/>
                </a:endParaRPr>
              </a:p>
            </p:txBody>
          </p:sp>
        </p:grpSp>
        <p:sp>
          <p:nvSpPr>
            <p:cNvPr id="19" name="Oval 20"/>
            <p:cNvSpPr>
              <a:spLocks noChangeArrowheads="1"/>
            </p:cNvSpPr>
            <p:nvPr/>
          </p:nvSpPr>
          <p:spPr bwMode="auto">
            <a:xfrm>
              <a:off x="5626100" y="560388"/>
              <a:ext cx="950913" cy="879475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0" name="Text Box 21"/>
            <p:cNvSpPr txBox="1">
              <a:spLocks noChangeArrowheads="1"/>
            </p:cNvSpPr>
            <p:nvPr/>
          </p:nvSpPr>
          <p:spPr bwMode="auto">
            <a:xfrm>
              <a:off x="793750" y="639763"/>
              <a:ext cx="474663" cy="598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4040" tIns="47020" rIns="94040" bIns="47020">
              <a:spAutoFit/>
            </a:bodyPr>
            <a:lstStyle/>
            <a:p>
              <a:pPr defTabSz="941388">
                <a:spcBef>
                  <a:spcPct val="50000"/>
                </a:spcBef>
              </a:pPr>
              <a:r>
                <a:rPr lang="en-US" sz="3300" b="1">
                  <a:latin typeface="Calibri" pitchFamily="34" charset="0"/>
                </a:rPr>
                <a:t>n</a:t>
              </a:r>
            </a:p>
          </p:txBody>
        </p:sp>
        <p:sp>
          <p:nvSpPr>
            <p:cNvPr id="21" name="Text Box 24"/>
            <p:cNvSpPr txBox="1">
              <a:spLocks noChangeArrowheads="1"/>
            </p:cNvSpPr>
            <p:nvPr/>
          </p:nvSpPr>
          <p:spPr bwMode="auto">
            <a:xfrm>
              <a:off x="5864225" y="639763"/>
              <a:ext cx="474663" cy="598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4040" tIns="47020" rIns="94040" bIns="47020">
              <a:spAutoFit/>
            </a:bodyPr>
            <a:lstStyle/>
            <a:p>
              <a:pPr defTabSz="941388">
                <a:spcBef>
                  <a:spcPct val="50000"/>
                </a:spcBef>
              </a:pPr>
              <a:r>
                <a:rPr lang="en-US" sz="3300" b="1">
                  <a:solidFill>
                    <a:srgbClr val="CCFFFF"/>
                  </a:solidFill>
                  <a:latin typeface="Calibri" pitchFamily="34" charset="0"/>
                </a:rPr>
                <a:t>o</a:t>
              </a:r>
            </a:p>
          </p:txBody>
        </p:sp>
        <p:sp>
          <p:nvSpPr>
            <p:cNvPr id="22" name="Text Box 25"/>
            <p:cNvSpPr txBox="1">
              <a:spLocks noChangeArrowheads="1"/>
            </p:cNvSpPr>
            <p:nvPr/>
          </p:nvSpPr>
          <p:spPr bwMode="auto">
            <a:xfrm>
              <a:off x="4595813" y="720725"/>
              <a:ext cx="476250" cy="5984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4040" tIns="47020" rIns="94040" bIns="47020">
              <a:spAutoFit/>
            </a:bodyPr>
            <a:lstStyle/>
            <a:p>
              <a:pPr defTabSz="941388">
                <a:spcBef>
                  <a:spcPct val="50000"/>
                </a:spcBef>
              </a:pPr>
              <a:r>
                <a:rPr lang="en-US" sz="3300" b="1">
                  <a:solidFill>
                    <a:schemeClr val="accent1"/>
                  </a:solidFill>
                  <a:latin typeface="Calibri" pitchFamily="34" charset="0"/>
                </a:rPr>
                <a:t>l</a:t>
              </a:r>
            </a:p>
          </p:txBody>
        </p:sp>
        <p:sp>
          <p:nvSpPr>
            <p:cNvPr id="23" name="Text Box 26"/>
            <p:cNvSpPr txBox="1">
              <a:spLocks noChangeArrowheads="1"/>
            </p:cNvSpPr>
            <p:nvPr/>
          </p:nvSpPr>
          <p:spPr bwMode="auto">
            <a:xfrm>
              <a:off x="3327400" y="639763"/>
              <a:ext cx="477838" cy="598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4040" tIns="47020" rIns="94040" bIns="47020">
              <a:spAutoFit/>
            </a:bodyPr>
            <a:lstStyle/>
            <a:p>
              <a:pPr defTabSz="941388">
                <a:spcBef>
                  <a:spcPct val="50000"/>
                </a:spcBef>
              </a:pPr>
              <a:r>
                <a:rPr lang="en-US" sz="3300" b="1">
                  <a:solidFill>
                    <a:srgbClr val="66CCFF"/>
                  </a:solidFill>
                  <a:latin typeface="Calibri" pitchFamily="34" charset="0"/>
                </a:rPr>
                <a:t>c</a:t>
              </a:r>
            </a:p>
          </p:txBody>
        </p:sp>
        <p:sp>
          <p:nvSpPr>
            <p:cNvPr id="24" name="Text Box 27"/>
            <p:cNvSpPr txBox="1">
              <a:spLocks noChangeArrowheads="1"/>
            </p:cNvSpPr>
            <p:nvPr/>
          </p:nvSpPr>
          <p:spPr bwMode="auto">
            <a:xfrm>
              <a:off x="2060575" y="639763"/>
              <a:ext cx="476250" cy="598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4040" tIns="47020" rIns="94040" bIns="47020">
              <a:spAutoFit/>
            </a:bodyPr>
            <a:lstStyle/>
            <a:p>
              <a:pPr defTabSz="941388">
                <a:spcBef>
                  <a:spcPct val="50000"/>
                </a:spcBef>
              </a:pPr>
              <a:r>
                <a:rPr lang="en-US" sz="3300" b="1">
                  <a:solidFill>
                    <a:srgbClr val="000066"/>
                  </a:solidFill>
                  <a:latin typeface="Calibri" pitchFamily="34" charset="0"/>
                </a:rPr>
                <a:t>a</a:t>
              </a:r>
            </a:p>
          </p:txBody>
        </p:sp>
      </p:grpSp>
      <p:sp>
        <p:nvSpPr>
          <p:cNvPr id="34" name="Title 6"/>
          <p:cNvSpPr txBox="1">
            <a:spLocks/>
          </p:cNvSpPr>
          <p:nvPr/>
        </p:nvSpPr>
        <p:spPr>
          <a:xfrm>
            <a:off x="361950" y="8686799"/>
            <a:ext cx="617220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/>
              <a:t>http://www.naclo.cs.cmu.edu</a:t>
            </a:r>
            <a:endParaRPr lang="en-US" sz="2000" dirty="0"/>
          </a:p>
        </p:txBody>
      </p:sp>
      <p:sp>
        <p:nvSpPr>
          <p:cNvPr id="35" name="Content Placeholder 7"/>
          <p:cNvSpPr txBox="1">
            <a:spLocks/>
          </p:cNvSpPr>
          <p:nvPr/>
        </p:nvSpPr>
        <p:spPr>
          <a:xfrm>
            <a:off x="228600" y="1371599"/>
            <a:ext cx="6400800" cy="99060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200" dirty="0"/>
              <a:t>Finite-state automata (FSA) are a type of abstract “machine” with many possible uses.  One possible use is to guess what language a document (such as a webpage) is in.  If we make an automaton that can distinguish between possible English words and impossible ones, and then give it a webpage with a bunch of words that are impossible in English (like “</a:t>
            </a:r>
            <a:r>
              <a:rPr lang="en-US" sz="1200" i="1" dirty="0" err="1"/>
              <a:t>aioaepa</a:t>
            </a:r>
            <a:r>
              <a:rPr lang="en-US" sz="1200" dirty="0"/>
              <a:t>” or “</a:t>
            </a:r>
            <a:r>
              <a:rPr lang="en-US" sz="1200" i="1" dirty="0" err="1"/>
              <a:t>ragaiiare</a:t>
            </a:r>
            <a:r>
              <a:rPr lang="en-US" sz="1200" dirty="0"/>
              <a:t>”), we can be pretty sure that the webpage isn’t written in English.  (Or, at least, isn’t </a:t>
            </a:r>
            <a:r>
              <a:rPr lang="en-US" sz="1200" i="1" dirty="0"/>
              <a:t>entirely</a:t>
            </a:r>
            <a:r>
              <a:rPr lang="en-US" sz="1200" dirty="0"/>
              <a:t> written in English.)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12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sz="1200" dirty="0" smtClean="0"/>
          </a:p>
        </p:txBody>
      </p:sp>
      <p:sp>
        <p:nvSpPr>
          <p:cNvPr id="37" name="Content Placeholder 7"/>
          <p:cNvSpPr txBox="1">
            <a:spLocks/>
          </p:cNvSpPr>
          <p:nvPr/>
        </p:nvSpPr>
        <p:spPr>
          <a:xfrm>
            <a:off x="222614" y="2729576"/>
            <a:ext cx="2720128" cy="139290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200" dirty="0"/>
              <a:t>Here is a finite state automaton that can distinguish between possible and impossible words in </a:t>
            </a:r>
            <a:r>
              <a:rPr lang="en-US" sz="1200" dirty="0" err="1"/>
              <a:t>Rotokas</a:t>
            </a:r>
            <a:r>
              <a:rPr lang="en-US" sz="1200" dirty="0"/>
              <a:t>, a language spoken on the island of Bougainville, off the coast of New Guinea.  </a:t>
            </a:r>
            <a:r>
              <a:rPr lang="en-US" sz="1200" dirty="0" err="1"/>
              <a:t>Rotokas</a:t>
            </a:r>
            <a:r>
              <a:rPr lang="en-US" sz="1200" dirty="0"/>
              <a:t> has a very simple system of sounds and allows us to create a very small FSA. </a:t>
            </a:r>
          </a:p>
        </p:txBody>
      </p:sp>
      <p:sp>
        <p:nvSpPr>
          <p:cNvPr id="38" name="Content Placeholder 7"/>
          <p:cNvSpPr txBox="1">
            <a:spLocks/>
          </p:cNvSpPr>
          <p:nvPr/>
        </p:nvSpPr>
        <p:spPr>
          <a:xfrm>
            <a:off x="238896" y="4495800"/>
            <a:ext cx="6293623" cy="396172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200" dirty="0"/>
              <a:t>An FSA works like a board game.  Choose a word, and place your pencil on the space marked “Start”.  Going through the letters of the word one at a time, move your pencil along the path marked with that letter.  If the word ends and you’re at a space marked with a thicker circle, the word succeeds: it’s a possible </a:t>
            </a:r>
            <a:r>
              <a:rPr lang="en-US" sz="1200" dirty="0" err="1"/>
              <a:t>Rotokas</a:t>
            </a:r>
            <a:r>
              <a:rPr lang="en-US" sz="1200" dirty="0"/>
              <a:t> word!  If the word ends and you’re not at a thicker circle, or you’re midway through the word and there’s no path corresponding to the next letter, the word fails: it’s </a:t>
            </a:r>
            <a:r>
              <a:rPr lang="en-US" sz="1200" i="1" dirty="0"/>
              <a:t>not</a:t>
            </a:r>
            <a:r>
              <a:rPr lang="en-US" sz="1200" dirty="0"/>
              <a:t> a possible </a:t>
            </a:r>
            <a:r>
              <a:rPr lang="en-US" sz="1200" dirty="0" err="1"/>
              <a:t>Rotokas</a:t>
            </a:r>
            <a:r>
              <a:rPr lang="en-US" sz="1200" dirty="0"/>
              <a:t> word!</a:t>
            </a:r>
          </a:p>
          <a:p>
            <a:pPr marL="0" indent="0">
              <a:buNone/>
            </a:pPr>
            <a:r>
              <a:rPr lang="en-US" sz="1200" dirty="0" smtClean="0"/>
              <a:t>Try </a:t>
            </a:r>
            <a:r>
              <a:rPr lang="en-US" sz="1200" dirty="0"/>
              <a:t>it out with these possible and impossible words; the automaton should accept all the possible words and reject the impossible ones</a:t>
            </a:r>
            <a:r>
              <a:rPr lang="en-US" sz="1200" dirty="0" smtClean="0"/>
              <a:t>.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1200" dirty="0" smtClean="0"/>
              <a:t>Now</a:t>
            </a:r>
            <a:r>
              <a:rPr lang="en-US" sz="1200" dirty="0"/>
              <a:t>, using the automaton above, put a check mark next to each possible </a:t>
            </a:r>
            <a:r>
              <a:rPr lang="en-US" sz="1200" dirty="0" err="1"/>
              <a:t>Rotokas</a:t>
            </a:r>
            <a:r>
              <a:rPr lang="en-US" sz="1200" dirty="0"/>
              <a:t> word</a:t>
            </a:r>
            <a:r>
              <a:rPr lang="en-US" sz="1200" dirty="0" smtClean="0"/>
              <a:t>:</a:t>
            </a:r>
          </a:p>
          <a:p>
            <a:pPr marL="0" indent="0">
              <a:buNone/>
            </a:pPr>
            <a:r>
              <a:rPr lang="en-US" sz="1200" dirty="0"/>
              <a:t> </a:t>
            </a:r>
          </a:p>
        </p:txBody>
      </p:sp>
      <p:graphicFrame>
        <p:nvGraphicFramePr>
          <p:cNvPr id="39" name="Table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8423044"/>
              </p:ext>
            </p:extLst>
          </p:nvPr>
        </p:nvGraphicFramePr>
        <p:xfrm>
          <a:off x="600074" y="6096000"/>
          <a:ext cx="5657852" cy="914400"/>
        </p:xfrm>
        <a:graphic>
          <a:graphicData uri="http://schemas.openxmlformats.org/drawingml/2006/table">
            <a:tbl>
              <a:tblPr/>
              <a:tblGrid>
                <a:gridCol w="935421"/>
                <a:gridCol w="1227737"/>
                <a:gridCol w="1164898"/>
                <a:gridCol w="1164898"/>
                <a:gridCol w="1164898"/>
              </a:tblGrid>
              <a:tr h="228600"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400" dirty="0">
                          <a:solidFill>
                            <a:srgbClr val="212120"/>
                          </a:solidFill>
                          <a:effectLst/>
                          <a:latin typeface="Gill Sans MT"/>
                        </a:rPr>
                        <a:t>Possible </a:t>
                      </a:r>
                      <a:r>
                        <a:rPr lang="en-US" sz="1200" b="0" kern="1400" dirty="0" err="1">
                          <a:solidFill>
                            <a:srgbClr val="212120"/>
                          </a:solidFill>
                          <a:effectLst/>
                          <a:latin typeface="Gill Sans MT"/>
                        </a:rPr>
                        <a:t>Rotokas</a:t>
                      </a:r>
                      <a:r>
                        <a:rPr lang="en-US" sz="1200" b="0" kern="1400" dirty="0">
                          <a:solidFill>
                            <a:srgbClr val="212120"/>
                          </a:solidFill>
                          <a:effectLst/>
                          <a:latin typeface="Gill Sans MT"/>
                        </a:rPr>
                        <a:t> words</a:t>
                      </a:r>
                      <a:endParaRPr lang="en-US" sz="1000" b="0" kern="1400" dirty="0">
                        <a:solidFill>
                          <a:srgbClr val="21212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2121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400">
                          <a:solidFill>
                            <a:srgbClr val="212120"/>
                          </a:solidFill>
                          <a:effectLst/>
                          <a:latin typeface="Gill Sans MT"/>
                        </a:rPr>
                        <a:t> </a:t>
                      </a:r>
                      <a:endParaRPr lang="en-US" sz="1000" kern="1400">
                        <a:solidFill>
                          <a:srgbClr val="21212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400" dirty="0">
                          <a:solidFill>
                            <a:srgbClr val="212120"/>
                          </a:solidFill>
                          <a:effectLst/>
                          <a:latin typeface="Gill Sans MT"/>
                        </a:rPr>
                        <a:t>Impossible </a:t>
                      </a:r>
                      <a:r>
                        <a:rPr lang="en-US" sz="1200" b="0" kern="1400" dirty="0" err="1">
                          <a:solidFill>
                            <a:srgbClr val="212120"/>
                          </a:solidFill>
                          <a:effectLst/>
                          <a:latin typeface="Gill Sans MT"/>
                        </a:rPr>
                        <a:t>Rotokas</a:t>
                      </a:r>
                      <a:r>
                        <a:rPr lang="en-US" sz="1200" b="0" kern="1400" dirty="0">
                          <a:solidFill>
                            <a:srgbClr val="212120"/>
                          </a:solidFill>
                          <a:effectLst/>
                          <a:latin typeface="Gill Sans MT"/>
                        </a:rPr>
                        <a:t> words</a:t>
                      </a:r>
                      <a:endParaRPr lang="en-US" sz="1000" b="0" kern="1400" dirty="0">
                        <a:solidFill>
                          <a:srgbClr val="21212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2121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8600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 kern="1400">
                          <a:solidFill>
                            <a:srgbClr val="212120"/>
                          </a:solidFill>
                          <a:effectLst/>
                          <a:latin typeface="Gill Sans MT"/>
                        </a:rPr>
                        <a:t>tauo</a:t>
                      </a:r>
                      <a:endParaRPr lang="en-US" sz="1000" kern="1400">
                        <a:solidFill>
                          <a:srgbClr val="21212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121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 kern="1400">
                          <a:solidFill>
                            <a:srgbClr val="212120"/>
                          </a:solidFill>
                          <a:effectLst/>
                          <a:latin typeface="Gill Sans MT"/>
                        </a:rPr>
                        <a:t>kareveiepa</a:t>
                      </a:r>
                      <a:endParaRPr lang="en-US" sz="1000" kern="1400">
                        <a:solidFill>
                          <a:srgbClr val="21212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121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 kern="1400">
                          <a:solidFill>
                            <a:srgbClr val="212120"/>
                          </a:solidFill>
                          <a:effectLst/>
                          <a:latin typeface="Gill Sans MT"/>
                        </a:rPr>
                        <a:t> </a:t>
                      </a:r>
                      <a:endParaRPr lang="en-US" sz="1000" kern="1400">
                        <a:solidFill>
                          <a:srgbClr val="21212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 kern="1400">
                          <a:solidFill>
                            <a:srgbClr val="212120"/>
                          </a:solidFill>
                          <a:effectLst/>
                          <a:latin typeface="Gill Sans MT"/>
                        </a:rPr>
                        <a:t>grio</a:t>
                      </a:r>
                      <a:endParaRPr lang="en-US" sz="1000" kern="1400">
                        <a:solidFill>
                          <a:srgbClr val="21212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121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 kern="1400">
                          <a:solidFill>
                            <a:srgbClr val="212120"/>
                          </a:solidFill>
                          <a:effectLst/>
                          <a:latin typeface="Gill Sans MT"/>
                        </a:rPr>
                        <a:t>ouag</a:t>
                      </a:r>
                      <a:endParaRPr lang="en-US" sz="1000" kern="1400">
                        <a:solidFill>
                          <a:srgbClr val="21212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121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 kern="1400">
                          <a:solidFill>
                            <a:srgbClr val="212120"/>
                          </a:solidFill>
                          <a:effectLst/>
                          <a:latin typeface="Gill Sans MT"/>
                        </a:rPr>
                        <a:t>puraveva</a:t>
                      </a:r>
                      <a:endParaRPr lang="en-US" sz="1000" kern="1400">
                        <a:solidFill>
                          <a:srgbClr val="21212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 kern="1400">
                          <a:solidFill>
                            <a:srgbClr val="212120"/>
                          </a:solidFill>
                          <a:effectLst/>
                          <a:latin typeface="Gill Sans MT"/>
                        </a:rPr>
                        <a:t>ovokirovuia</a:t>
                      </a:r>
                      <a:endParaRPr lang="en-US" sz="1000" kern="1400">
                        <a:solidFill>
                          <a:srgbClr val="21212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 kern="1400">
                          <a:solidFill>
                            <a:srgbClr val="212120"/>
                          </a:solidFill>
                          <a:effectLst/>
                          <a:latin typeface="Gill Sans MT"/>
                        </a:rPr>
                        <a:t> </a:t>
                      </a:r>
                      <a:endParaRPr lang="en-US" sz="1000" kern="1400">
                        <a:solidFill>
                          <a:srgbClr val="21212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 kern="1400">
                          <a:solidFill>
                            <a:srgbClr val="212120"/>
                          </a:solidFill>
                          <a:effectLst/>
                          <a:latin typeface="Gill Sans MT"/>
                        </a:rPr>
                        <a:t>ovgi</a:t>
                      </a:r>
                      <a:endParaRPr lang="en-US" sz="1000" kern="1400">
                        <a:solidFill>
                          <a:srgbClr val="21212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 kern="1400">
                          <a:solidFill>
                            <a:srgbClr val="212120"/>
                          </a:solidFill>
                          <a:effectLst/>
                          <a:latin typeface="Gill Sans MT"/>
                        </a:rPr>
                        <a:t>vonoka</a:t>
                      </a:r>
                      <a:endParaRPr lang="en-US" sz="1000" kern="1400">
                        <a:solidFill>
                          <a:srgbClr val="21212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 kern="1400">
                          <a:solidFill>
                            <a:srgbClr val="212120"/>
                          </a:solidFill>
                          <a:effectLst/>
                          <a:latin typeface="Gill Sans MT"/>
                        </a:rPr>
                        <a:t>avaopa</a:t>
                      </a:r>
                      <a:endParaRPr lang="en-US" sz="1000" kern="1400">
                        <a:solidFill>
                          <a:srgbClr val="21212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 kern="1400">
                          <a:solidFill>
                            <a:srgbClr val="212120"/>
                          </a:solidFill>
                          <a:effectLst/>
                          <a:latin typeface="Gill Sans MT"/>
                        </a:rPr>
                        <a:t>ouragaveva</a:t>
                      </a:r>
                      <a:endParaRPr lang="en-US" sz="1000" kern="1400">
                        <a:solidFill>
                          <a:srgbClr val="21212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 kern="1400">
                          <a:solidFill>
                            <a:srgbClr val="212120"/>
                          </a:solidFill>
                          <a:effectLst/>
                          <a:latin typeface="Gill Sans MT"/>
                        </a:rPr>
                        <a:t> </a:t>
                      </a:r>
                      <a:endParaRPr lang="en-US" sz="1000" kern="1400">
                        <a:solidFill>
                          <a:srgbClr val="21212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 kern="1400">
                          <a:solidFill>
                            <a:srgbClr val="212120"/>
                          </a:solidFill>
                          <a:effectLst/>
                          <a:latin typeface="Gill Sans MT"/>
                        </a:rPr>
                        <a:t>gataap</a:t>
                      </a:r>
                      <a:endParaRPr lang="en-US" sz="1000" kern="1400">
                        <a:solidFill>
                          <a:srgbClr val="21212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 kern="1400" dirty="0" err="1">
                          <a:solidFill>
                            <a:srgbClr val="212120"/>
                          </a:solidFill>
                          <a:effectLst/>
                          <a:latin typeface="Gill Sans MT"/>
                        </a:rPr>
                        <a:t>oappa</a:t>
                      </a:r>
                      <a:endParaRPr lang="en-US" sz="1000" kern="1400" dirty="0">
                        <a:solidFill>
                          <a:srgbClr val="21212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41" name="Table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0952474"/>
              </p:ext>
            </p:extLst>
          </p:nvPr>
        </p:nvGraphicFramePr>
        <p:xfrm>
          <a:off x="1306653" y="7467600"/>
          <a:ext cx="4572000" cy="685800"/>
        </p:xfrm>
        <a:graphic>
          <a:graphicData uri="http://schemas.openxmlformats.org/drawingml/2006/table">
            <a:tbl>
              <a:tblPr/>
              <a:tblGrid>
                <a:gridCol w="1375410"/>
                <a:gridCol w="1375410"/>
                <a:gridCol w="1821180"/>
              </a:tblGrid>
              <a:tr h="228600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 kern="1400" dirty="0">
                          <a:solidFill>
                            <a:srgbClr val="212120"/>
                          </a:solidFill>
                          <a:effectLst/>
                          <a:latin typeface="Gill Sans MT"/>
                        </a:rPr>
                        <a:t>___ </a:t>
                      </a:r>
                      <a:r>
                        <a:rPr lang="en-US" sz="1200" i="1" kern="1400" dirty="0" err="1">
                          <a:solidFill>
                            <a:srgbClr val="212120"/>
                          </a:solidFill>
                          <a:effectLst/>
                          <a:latin typeface="Gill Sans MT"/>
                        </a:rPr>
                        <a:t>iu</a:t>
                      </a:r>
                      <a:endParaRPr lang="en-US" sz="1200" kern="1400" dirty="0">
                        <a:solidFill>
                          <a:srgbClr val="21212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 kern="1400" dirty="0">
                          <a:solidFill>
                            <a:srgbClr val="212120"/>
                          </a:solidFill>
                          <a:effectLst/>
                          <a:latin typeface="Gill Sans MT"/>
                        </a:rPr>
                        <a:t>___ </a:t>
                      </a:r>
                      <a:r>
                        <a:rPr lang="en-US" sz="1200" i="1" kern="1400" dirty="0" err="1">
                          <a:solidFill>
                            <a:srgbClr val="212120"/>
                          </a:solidFill>
                          <a:effectLst/>
                          <a:latin typeface="Gill Sans MT"/>
                        </a:rPr>
                        <a:t>uente</a:t>
                      </a:r>
                      <a:endParaRPr lang="en-US" sz="1200" kern="1400" dirty="0">
                        <a:solidFill>
                          <a:srgbClr val="21212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 kern="1400">
                          <a:solidFill>
                            <a:srgbClr val="212120"/>
                          </a:solidFill>
                          <a:effectLst/>
                          <a:latin typeface="Gill Sans MT"/>
                        </a:rPr>
                        <a:t>___ voav</a:t>
                      </a:r>
                      <a:endParaRPr lang="en-US" sz="1200" kern="1400">
                        <a:solidFill>
                          <a:srgbClr val="21212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 kern="1400">
                          <a:solidFill>
                            <a:srgbClr val="212120"/>
                          </a:solidFill>
                          <a:effectLst/>
                          <a:latin typeface="Gill Sans MT"/>
                        </a:rPr>
                        <a:t>___ idau</a:t>
                      </a:r>
                      <a:endParaRPr lang="en-US" sz="1200" kern="1400">
                        <a:solidFill>
                          <a:srgbClr val="21212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 kern="1400">
                          <a:solidFill>
                            <a:srgbClr val="212120"/>
                          </a:solidFill>
                          <a:effectLst/>
                          <a:latin typeface="Gill Sans MT"/>
                        </a:rPr>
                        <a:t>___ urioo</a:t>
                      </a:r>
                      <a:endParaRPr lang="en-US" sz="1200" kern="1400">
                        <a:solidFill>
                          <a:srgbClr val="21212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 kern="1400">
                          <a:solidFill>
                            <a:srgbClr val="212120"/>
                          </a:solidFill>
                          <a:effectLst/>
                          <a:latin typeface="Gill Sans MT"/>
                        </a:rPr>
                        <a:t>___ uaia</a:t>
                      </a:r>
                      <a:endParaRPr lang="en-US" sz="1200" kern="1400">
                        <a:solidFill>
                          <a:srgbClr val="21212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 kern="1400">
                          <a:solidFill>
                            <a:srgbClr val="212120"/>
                          </a:solidFill>
                          <a:effectLst/>
                          <a:latin typeface="Gill Sans MT"/>
                        </a:rPr>
                        <a:t>___ oire</a:t>
                      </a:r>
                      <a:endParaRPr lang="en-US" sz="1200" kern="1400">
                        <a:solidFill>
                          <a:srgbClr val="21212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 kern="1400">
                          <a:solidFill>
                            <a:srgbClr val="212120"/>
                          </a:solidFill>
                          <a:effectLst/>
                          <a:latin typeface="Gill Sans MT"/>
                        </a:rPr>
                        <a:t>___ raorao</a:t>
                      </a:r>
                      <a:endParaRPr lang="en-US" sz="1200" kern="1400">
                        <a:solidFill>
                          <a:srgbClr val="21212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 kern="1400" dirty="0">
                          <a:solidFill>
                            <a:srgbClr val="212120"/>
                          </a:solidFill>
                          <a:effectLst/>
                          <a:latin typeface="Gill Sans MT"/>
                        </a:rPr>
                        <a:t>___ </a:t>
                      </a:r>
                      <a:r>
                        <a:rPr lang="en-US" sz="1200" i="1" kern="1400" dirty="0" err="1">
                          <a:solidFill>
                            <a:srgbClr val="212120"/>
                          </a:solidFill>
                          <a:effectLst/>
                          <a:latin typeface="Gill Sans MT"/>
                        </a:rPr>
                        <a:t>oratreopaveiepa</a:t>
                      </a:r>
                      <a:endParaRPr lang="en-US" sz="1200" kern="1400" dirty="0">
                        <a:solidFill>
                          <a:srgbClr val="21212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89112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929</Words>
  <Application>Microsoft Office PowerPoint</Application>
  <PresentationFormat>Letter Paper (8.5x11 in)</PresentationFormat>
  <Paragraphs>140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Aymara Fish (by Pat Littell)</vt:lpstr>
      <vt:lpstr>Lost in Yerevan (by Dragomir Radev)</vt:lpstr>
      <vt:lpstr>PowerPoint Presentation</vt:lpstr>
    </vt:vector>
  </TitlesOfParts>
  <Company>University of Michigan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</dc:title>
  <dc:creator>Dragomir Radev</dc:creator>
  <cp:lastModifiedBy>Dragomir Radev</cp:lastModifiedBy>
  <cp:revision>8</cp:revision>
  <dcterms:created xsi:type="dcterms:W3CDTF">2013-11-10T16:14:12Z</dcterms:created>
  <dcterms:modified xsi:type="dcterms:W3CDTF">2013-11-10T17:59:25Z</dcterms:modified>
</cp:coreProperties>
</file>