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9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  <p:sldId id="291" r:id="rId23"/>
    <p:sldId id="287" r:id="rId24"/>
    <p:sldId id="288" r:id="rId25"/>
    <p:sldId id="289" r:id="rId26"/>
    <p:sldId id="292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FF9999"/>
    <a:srgbClr val="FB4C15"/>
    <a:srgbClr val="3DB562"/>
    <a:srgbClr val="BFDFD4"/>
    <a:srgbClr val="F3F3AB"/>
    <a:srgbClr val="C1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A9CDE7-3FA5-42AB-83E9-A19DDE88A8E4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1CB50E-6F0A-46B3-9207-57EBFA8DB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2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DA2D1-DD3E-48FD-828A-E7FD325F90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5ED6-13B4-4159-B64E-26596EEB3105}" type="slidenum">
              <a:rPr lang="en-US"/>
              <a:pPr/>
              <a:t>20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8C841-401D-4B45-ABCD-5F0CCE7A5D8D}" type="slidenum">
              <a:rPr lang="en-US"/>
              <a:pPr/>
              <a:t>23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F2C20-DD6E-48CC-9BAF-A192B1593763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91983-54C1-49CB-9A6A-1ED9B017386E}" type="slidenum">
              <a:rPr lang="en-US"/>
              <a:pPr/>
              <a:t>25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85-1A08-4461-A19F-E43D3DFBC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C35B-F0C3-4A3B-A29B-8AB7F1048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FE40-35DD-42E5-A54F-4725E8BD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36C8-E37F-4F58-8F61-157D11251324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3FE4-EC7C-4871-B322-64B712D2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DCD0-BA09-4027-8462-B88DE495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9134-3E3E-4994-8164-EA5CB621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736D-36D2-4AE1-BE27-9D5163937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A3D7C-C282-4697-86E6-941BCFA30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1A18-9004-4F86-B8B5-205DC15B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6BCE-CB0D-4089-9EE0-E98F13BC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2E1A-0C23-42C3-ADDE-EF01C375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8793-1113-422F-902A-B53851474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6F337-AEE1-4DBC-891E-C24E89B4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p-clas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p-clas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ling.org/" TargetMode="External"/><Relationship Id="rId2" Type="http://schemas.openxmlformats.org/officeDocument/2006/relationships/hyperlink" Target="http://www.naclo.cs.cm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ao2tX3_qakU" TargetMode="External"/><Relationship Id="rId4" Type="http://schemas.openxmlformats.org/officeDocument/2006/relationships/hyperlink" Target="http://www.youtube.com/watch?v=82rbhy4Xjb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oling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ling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American Computational Linguistics Olympiad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Lori Levin</a:t>
            </a:r>
          </a:p>
          <a:p>
            <a:pPr eaLnBrk="1" hangingPunct="1"/>
            <a:r>
              <a:rPr lang="en-US" sz="2000" dirty="0" smtClean="0"/>
              <a:t>Language Technologies Institute</a:t>
            </a:r>
          </a:p>
          <a:p>
            <a:pPr eaLnBrk="1" hangingPunct="1"/>
            <a:r>
              <a:rPr lang="en-US" sz="2000" dirty="0" smtClean="0"/>
              <a:t>Carnegie Mellon University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676400" y="609600"/>
            <a:ext cx="6021388" cy="893763"/>
            <a:chOff x="555625" y="560388"/>
            <a:chExt cx="6021388" cy="893762"/>
          </a:xfrm>
        </p:grpSpPr>
        <p:grpSp>
          <p:nvGrpSpPr>
            <p:cNvPr id="3077" name="Group 19"/>
            <p:cNvGrpSpPr>
              <a:grpSpLocks/>
            </p:cNvGrpSpPr>
            <p:nvPr/>
          </p:nvGrpSpPr>
          <p:grpSpPr bwMode="auto">
            <a:xfrm>
              <a:off x="555620" y="560388"/>
              <a:ext cx="5943595" cy="893762"/>
              <a:chOff x="8736" y="3665"/>
              <a:chExt cx="8064" cy="519"/>
            </a:xfrm>
          </p:grpSpPr>
          <p:pic>
            <p:nvPicPr>
              <p:cNvPr id="3084" name="Picture 10" descr="nacl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935" r="78571"/>
              <a:stretch>
                <a:fillRect/>
              </a:stretch>
            </p:blipFill>
            <p:spPr bwMode="auto">
              <a:xfrm>
                <a:off x="10001" y="3683"/>
                <a:ext cx="452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5" name="Oval 6"/>
              <p:cNvSpPr>
                <a:spLocks noChangeArrowheads="1"/>
              </p:cNvSpPr>
              <p:nvPr/>
            </p:nvSpPr>
            <p:spPr bwMode="auto">
              <a:xfrm>
                <a:off x="8736" y="3674"/>
                <a:ext cx="1265" cy="48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4040" tIns="47020" rIns="94040" bIns="47020"/>
              <a:lstStyle/>
              <a:p>
                <a:pPr defTabSz="3868738"/>
                <a:endParaRPr lang="en-US" sz="7600">
                  <a:latin typeface="Calibri" pitchFamily="34" charset="0"/>
                </a:endParaRPr>
              </a:p>
            </p:txBody>
          </p:sp>
          <p:sp>
            <p:nvSpPr>
              <p:cNvPr id="3086" name="Oval 10"/>
              <p:cNvSpPr>
                <a:spLocks noChangeArrowheads="1"/>
              </p:cNvSpPr>
              <p:nvPr/>
            </p:nvSpPr>
            <p:spPr bwMode="auto">
              <a:xfrm>
                <a:off x="15738" y="3709"/>
                <a:ext cx="1062" cy="40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94040" tIns="47020" rIns="94040" bIns="47020"/>
              <a:lstStyle/>
              <a:p>
                <a:pPr defTabSz="3868738"/>
                <a:endParaRPr lang="en-US" sz="7600">
                  <a:solidFill>
                    <a:srgbClr val="4C126C"/>
                  </a:solidFill>
                  <a:latin typeface="Calibri" pitchFamily="34" charset="0"/>
                </a:endParaRPr>
              </a:p>
            </p:txBody>
          </p:sp>
          <p:pic>
            <p:nvPicPr>
              <p:cNvPr id="3087" name="Picture 10" descr="nacl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935" r="78571"/>
              <a:stretch>
                <a:fillRect/>
              </a:stretch>
            </p:blipFill>
            <p:spPr bwMode="auto">
              <a:xfrm>
                <a:off x="11718" y="3674"/>
                <a:ext cx="451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8" name="Oval 33"/>
              <p:cNvSpPr>
                <a:spLocks noChangeArrowheads="1"/>
              </p:cNvSpPr>
              <p:nvPr/>
            </p:nvSpPr>
            <p:spPr bwMode="auto">
              <a:xfrm>
                <a:off x="10453" y="3674"/>
                <a:ext cx="1265" cy="486"/>
              </a:xfrm>
              <a:prstGeom prst="ellipse">
                <a:avLst/>
              </a:prstGeom>
              <a:solidFill>
                <a:srgbClr val="72BFC5"/>
              </a:solidFill>
              <a:ln w="9525" algn="ctr">
                <a:solidFill>
                  <a:srgbClr val="72BFC5"/>
                </a:solidFill>
                <a:round/>
                <a:headEnd/>
                <a:tailEnd/>
              </a:ln>
            </p:spPr>
            <p:txBody>
              <a:bodyPr lIns="94040" tIns="47020" rIns="94040" bIns="47020"/>
              <a:lstStyle/>
              <a:p>
                <a:pPr defTabSz="3868738"/>
                <a:endParaRPr lang="en-US" sz="7600">
                  <a:latin typeface="Calibri" pitchFamily="34" charset="0"/>
                </a:endParaRPr>
              </a:p>
            </p:txBody>
          </p:sp>
          <p:pic>
            <p:nvPicPr>
              <p:cNvPr id="3089" name="Picture 10" descr="nacl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935" r="78571"/>
              <a:stretch>
                <a:fillRect/>
              </a:stretch>
            </p:blipFill>
            <p:spPr bwMode="auto">
              <a:xfrm>
                <a:off x="13434" y="3683"/>
                <a:ext cx="452" cy="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0" name="Picture 10" descr="nacl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935" r="78571"/>
              <a:stretch>
                <a:fillRect/>
              </a:stretch>
            </p:blipFill>
            <p:spPr bwMode="auto">
              <a:xfrm>
                <a:off x="15174" y="3665"/>
                <a:ext cx="451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1" name="Oval 37"/>
              <p:cNvSpPr>
                <a:spLocks noChangeArrowheads="1"/>
              </p:cNvSpPr>
              <p:nvPr/>
            </p:nvSpPr>
            <p:spPr bwMode="auto">
              <a:xfrm>
                <a:off x="13909" y="3674"/>
                <a:ext cx="1265" cy="486"/>
              </a:xfrm>
              <a:prstGeom prst="ellipse">
                <a:avLst/>
              </a:prstGeom>
              <a:solidFill>
                <a:srgbClr val="161645"/>
              </a:solidFill>
              <a:ln w="9525" algn="ctr">
                <a:solidFill>
                  <a:srgbClr val="19194D"/>
                </a:solidFill>
                <a:round/>
                <a:headEnd/>
                <a:tailEnd/>
              </a:ln>
            </p:spPr>
            <p:txBody>
              <a:bodyPr lIns="94040" tIns="47020" rIns="94040" bIns="47020"/>
              <a:lstStyle/>
              <a:p>
                <a:pPr defTabSz="3868738"/>
                <a:endParaRPr lang="en-US" sz="7600">
                  <a:latin typeface="Calibri" pitchFamily="34" charset="0"/>
                </a:endParaRPr>
              </a:p>
            </p:txBody>
          </p:sp>
          <p:sp>
            <p:nvSpPr>
              <p:cNvPr id="3092" name="Oval 39"/>
              <p:cNvSpPr>
                <a:spLocks noChangeArrowheads="1"/>
              </p:cNvSpPr>
              <p:nvPr/>
            </p:nvSpPr>
            <p:spPr bwMode="auto">
              <a:xfrm>
                <a:off x="12169" y="3674"/>
                <a:ext cx="1265" cy="486"/>
              </a:xfrm>
              <a:prstGeom prst="ellipse">
                <a:avLst/>
              </a:prstGeom>
              <a:solidFill>
                <a:srgbClr val="262673"/>
              </a:solidFill>
              <a:ln w="9525" algn="ctr">
                <a:solidFill>
                  <a:srgbClr val="262673"/>
                </a:solidFill>
                <a:round/>
                <a:headEnd/>
                <a:tailEnd/>
              </a:ln>
            </p:spPr>
            <p:txBody>
              <a:bodyPr lIns="94040" tIns="47020" rIns="94040" bIns="47020"/>
              <a:lstStyle/>
              <a:p>
                <a:pPr defTabSz="3868738"/>
                <a:endParaRPr lang="en-US" sz="7600">
                  <a:latin typeface="Calibri" pitchFamily="34" charset="0"/>
                </a:endParaRPr>
              </a:p>
            </p:txBody>
          </p:sp>
        </p:grpSp>
        <p:sp>
          <p:nvSpPr>
            <p:cNvPr id="3078" name="Oval 20"/>
            <p:cNvSpPr>
              <a:spLocks noChangeArrowheads="1"/>
            </p:cNvSpPr>
            <p:nvPr/>
          </p:nvSpPr>
          <p:spPr bwMode="auto">
            <a:xfrm>
              <a:off x="5626100" y="560388"/>
              <a:ext cx="950913" cy="8794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79" name="Text Box 21"/>
            <p:cNvSpPr txBox="1">
              <a:spLocks noChangeArrowheads="1"/>
            </p:cNvSpPr>
            <p:nvPr/>
          </p:nvSpPr>
          <p:spPr bwMode="auto">
            <a:xfrm>
              <a:off x="793750" y="639763"/>
              <a:ext cx="474663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0" tIns="47020" rIns="94040" bIns="47020">
              <a:spAutoFit/>
            </a:bodyPr>
            <a:lstStyle/>
            <a:p>
              <a:pPr defTabSz="941388">
                <a:spcBef>
                  <a:spcPct val="50000"/>
                </a:spcBef>
              </a:pPr>
              <a:r>
                <a:rPr lang="en-US" sz="3300" b="1">
                  <a:latin typeface="Calibri" pitchFamily="34" charset="0"/>
                </a:rPr>
                <a:t>n</a:t>
              </a:r>
            </a:p>
          </p:txBody>
        </p:sp>
        <p:sp>
          <p:nvSpPr>
            <p:cNvPr id="3080" name="Text Box 24"/>
            <p:cNvSpPr txBox="1">
              <a:spLocks noChangeArrowheads="1"/>
            </p:cNvSpPr>
            <p:nvPr/>
          </p:nvSpPr>
          <p:spPr bwMode="auto">
            <a:xfrm>
              <a:off x="5864225" y="639763"/>
              <a:ext cx="474663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0" tIns="47020" rIns="94040" bIns="47020">
              <a:spAutoFit/>
            </a:bodyPr>
            <a:lstStyle/>
            <a:p>
              <a:pPr defTabSz="941388">
                <a:spcBef>
                  <a:spcPct val="50000"/>
                </a:spcBef>
              </a:pPr>
              <a:r>
                <a:rPr lang="en-US" sz="3300" b="1">
                  <a:solidFill>
                    <a:srgbClr val="CCFFFF"/>
                  </a:solidFill>
                  <a:latin typeface="Calibri" pitchFamily="34" charset="0"/>
                </a:rPr>
                <a:t>o</a:t>
              </a:r>
            </a:p>
          </p:txBody>
        </p:sp>
        <p:sp>
          <p:nvSpPr>
            <p:cNvPr id="3081" name="Text Box 25"/>
            <p:cNvSpPr txBox="1">
              <a:spLocks noChangeArrowheads="1"/>
            </p:cNvSpPr>
            <p:nvPr/>
          </p:nvSpPr>
          <p:spPr bwMode="auto">
            <a:xfrm>
              <a:off x="4595813" y="720725"/>
              <a:ext cx="476250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0" tIns="47020" rIns="94040" bIns="47020">
              <a:spAutoFit/>
            </a:bodyPr>
            <a:lstStyle/>
            <a:p>
              <a:pPr defTabSz="941388">
                <a:spcBef>
                  <a:spcPct val="50000"/>
                </a:spcBef>
              </a:pPr>
              <a:r>
                <a:rPr lang="en-US" sz="3300" b="1">
                  <a:solidFill>
                    <a:schemeClr val="accent1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3082" name="Text Box 26"/>
            <p:cNvSpPr txBox="1">
              <a:spLocks noChangeArrowheads="1"/>
            </p:cNvSpPr>
            <p:nvPr/>
          </p:nvSpPr>
          <p:spPr bwMode="auto">
            <a:xfrm>
              <a:off x="3327400" y="639763"/>
              <a:ext cx="477838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0" tIns="47020" rIns="94040" bIns="47020">
              <a:spAutoFit/>
            </a:bodyPr>
            <a:lstStyle/>
            <a:p>
              <a:pPr defTabSz="941388">
                <a:spcBef>
                  <a:spcPct val="50000"/>
                </a:spcBef>
              </a:pPr>
              <a:r>
                <a:rPr lang="en-US" sz="3300" b="1">
                  <a:solidFill>
                    <a:srgbClr val="66CCFF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3083" name="Text Box 27"/>
            <p:cNvSpPr txBox="1">
              <a:spLocks noChangeArrowheads="1"/>
            </p:cNvSpPr>
            <p:nvPr/>
          </p:nvSpPr>
          <p:spPr bwMode="auto">
            <a:xfrm>
              <a:off x="2060575" y="639763"/>
              <a:ext cx="476250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0" tIns="47020" rIns="94040" bIns="47020">
              <a:spAutoFit/>
            </a:bodyPr>
            <a:lstStyle/>
            <a:p>
              <a:pPr defTabSz="941388">
                <a:spcBef>
                  <a:spcPct val="50000"/>
                </a:spcBef>
              </a:pPr>
              <a:r>
                <a:rPr lang="en-US" sz="3300" b="1">
                  <a:solidFill>
                    <a:srgbClr val="000066"/>
                  </a:solidFill>
                  <a:latin typeface="Calibri" pitchFamily="34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657600" y="533400"/>
            <a:ext cx="4495800" cy="808038"/>
          </a:xfrm>
        </p:spPr>
        <p:txBody>
          <a:bodyPr/>
          <a:lstStyle/>
          <a:p>
            <a:pPr eaLnBrk="1" hangingPunct="1"/>
            <a:r>
              <a:rPr lang="en-US" smtClean="0"/>
              <a:t>NACLO and IOL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top eight students in the invitational competition are invited to the International Linguistics Olympiad (IOL).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IOL is in </a:t>
            </a:r>
            <a:r>
              <a:rPr lang="en-US" dirty="0" smtClean="0"/>
              <a:t>the UK </a:t>
            </a:r>
            <a:r>
              <a:rPr lang="en-US" dirty="0" smtClean="0"/>
              <a:t>in 2013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IOL has individual and team competition (teams of four).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Each country may send two teams.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Around 30 countries </a:t>
            </a:r>
            <a:r>
              <a:rPr lang="en-US" sz="2400" dirty="0" smtClean="0"/>
              <a:t>participate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The </a:t>
            </a:r>
            <a:r>
              <a:rPr lang="en-US" sz="3200" dirty="0" smtClean="0"/>
              <a:t>US has participated in </a:t>
            </a:r>
            <a:r>
              <a:rPr lang="en-US" sz="3200" dirty="0" smtClean="0"/>
              <a:t>six </a:t>
            </a:r>
            <a:r>
              <a:rPr lang="en-US" sz="3200" dirty="0" smtClean="0"/>
              <a:t>IOLs</a:t>
            </a:r>
            <a:r>
              <a:rPr lang="en-US" sz="3200" dirty="0" smtClean="0"/>
              <a:t>.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Canada has participated in two IOLs.</a:t>
            </a:r>
            <a:endParaRPr lang="en-US" sz="3200" dirty="0" smtClean="0"/>
          </a:p>
        </p:txBody>
      </p:sp>
      <p:pic>
        <p:nvPicPr>
          <p:cNvPr id="12292" name="Picture 3" descr="team-and-f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124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Linguistics?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human language</a:t>
            </a:r>
          </a:p>
          <a:p>
            <a:pPr lvl="1" eaLnBrk="1" hangingPunct="1"/>
            <a:r>
              <a:rPr lang="en-US" smtClean="0"/>
              <a:t>As opposed to the study of human languages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4" name="Cloud Callout 3"/>
          <p:cNvSpPr/>
          <p:nvPr/>
        </p:nvSpPr>
        <p:spPr>
          <a:xfrm>
            <a:off x="228600" y="3276600"/>
            <a:ext cx="3886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How many languages are there?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62000" y="4953000"/>
            <a:ext cx="2971800" cy="1603375"/>
          </a:xfrm>
          <a:prstGeom prst="cloudCallout">
            <a:avLst/>
          </a:prstGeom>
          <a:solidFill>
            <a:srgbClr val="C1E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How are they different from English?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572000" y="2895600"/>
            <a:ext cx="3276600" cy="1371600"/>
          </a:xfrm>
          <a:prstGeom prst="cloudCallout">
            <a:avLst/>
          </a:prstGeom>
          <a:solidFill>
            <a:srgbClr val="F3F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How long ago did humans start talking?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572000" y="4800600"/>
            <a:ext cx="3886200" cy="1371600"/>
          </a:xfrm>
          <a:prstGeom prst="cloudCallou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is grammar?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txBody>
          <a:bodyPr/>
          <a:lstStyle/>
          <a:p>
            <a:pPr eaLnBrk="1" hangingPunct="1"/>
            <a:r>
              <a:rPr lang="en-US" smtClean="0"/>
              <a:t>Questions that Linguists ask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parts of the brain are used for producing and comprehending language?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do languages change?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Why do languages change?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does language correlate with social factors?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E.g., Jocks and Burnouts (Eckert)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do human languages have in common?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are human languages different from animal communication?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is it that a baby can learn his/her first language perfectly, but an adult cannot learn a second language perfectly?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linguistics?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/>
          <a:lstStyle/>
          <a:p>
            <a:pPr eaLnBrk="1" hangingPunct="1"/>
            <a:r>
              <a:rPr lang="en-US" smtClean="0"/>
              <a:t>Human language is central to human communication and social interaction.</a:t>
            </a:r>
          </a:p>
          <a:p>
            <a:pPr eaLnBrk="1" hangingPunct="1"/>
            <a:r>
              <a:rPr lang="en-US" smtClean="0"/>
              <a:t>Human language is a property of the human mind.</a:t>
            </a:r>
          </a:p>
          <a:p>
            <a:pPr eaLnBrk="1" hangingPunct="1"/>
            <a:r>
              <a:rPr lang="en-US" smtClean="0"/>
              <a:t>You can practice discovering patterns and structure.</a:t>
            </a:r>
          </a:p>
          <a:p>
            <a:pPr eaLnBrk="1" hangingPunct="1"/>
            <a:r>
              <a:rPr lang="en-US" smtClean="0"/>
              <a:t>You can practice scientific reasoning (forming hypotheses and knowing which data support them).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2895600"/>
            <a:ext cx="5410200" cy="1143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Computational Linguistics 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533400"/>
            <a:ext cx="4419600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Language Technologies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4953000"/>
            <a:ext cx="6324600" cy="14478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Natural Language Processing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“Natural language processing is the technology for dealing with our most ubiquitous product: human language…” </a:t>
            </a:r>
            <a:endParaRPr lang="en-US" sz="2400" dirty="0" smtClean="0"/>
          </a:p>
          <a:p>
            <a:pPr lvl="1"/>
            <a:r>
              <a:rPr lang="en-US" sz="1600" dirty="0" smtClean="0"/>
              <a:t>Chris Manning and Dan </a:t>
            </a:r>
            <a:r>
              <a:rPr lang="en-US" sz="1600" dirty="0" err="1" smtClean="0"/>
              <a:t>Jurafsky</a:t>
            </a:r>
            <a:r>
              <a:rPr lang="en-US" sz="1600" dirty="0" smtClean="0"/>
              <a:t>:  </a:t>
            </a:r>
            <a:r>
              <a:rPr lang="en-US" sz="1600" dirty="0" smtClean="0">
                <a:hlinkClick r:id="rId2"/>
              </a:rPr>
              <a:t>http://www.nlp-class.org/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“</a:t>
            </a:r>
            <a:r>
              <a:rPr lang="en-US" sz="1600" dirty="0" err="1" smtClean="0"/>
              <a:t>ubiquitious</a:t>
            </a:r>
            <a:r>
              <a:rPr lang="en-US" sz="1600" dirty="0" smtClean="0"/>
              <a:t>” means it’s everywhere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produce language to talk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sz="2800" dirty="0" smtClean="0"/>
              <a:t>Machines</a:t>
            </a:r>
          </a:p>
          <a:p>
            <a:pPr lvl="1"/>
            <a:r>
              <a:rPr lang="en-US" sz="2400" dirty="0" smtClean="0"/>
              <a:t>Search queries</a:t>
            </a:r>
          </a:p>
          <a:p>
            <a:pPr lvl="1"/>
            <a:r>
              <a:rPr lang="en-US" sz="2400" dirty="0" err="1" smtClean="0"/>
              <a:t>Siri</a:t>
            </a:r>
            <a:endParaRPr lang="en-US" sz="2400" dirty="0" smtClean="0"/>
          </a:p>
          <a:p>
            <a:pPr lvl="1"/>
            <a:r>
              <a:rPr lang="en-US" sz="2400" dirty="0" smtClean="0"/>
              <a:t>Telephone dialogue systems</a:t>
            </a:r>
          </a:p>
          <a:p>
            <a:r>
              <a:rPr lang="en-US" sz="2800" dirty="0" smtClean="0"/>
              <a:t>Each other</a:t>
            </a:r>
          </a:p>
          <a:p>
            <a:pPr lvl="1"/>
            <a:r>
              <a:rPr lang="en-US" sz="2400" dirty="0" smtClean="0"/>
              <a:t>“human language …. in emails, web pages, tweets, product descriptions, newspaper stories, social media, and scientific articles, in thousands of languages and varieties.”</a:t>
            </a:r>
          </a:p>
          <a:p>
            <a:pPr lvl="2"/>
            <a:r>
              <a:rPr lang="en-US" sz="1100" dirty="0" smtClean="0"/>
              <a:t>Chris Manning and Dan </a:t>
            </a:r>
            <a:r>
              <a:rPr lang="en-US" sz="1100" dirty="0" err="1" smtClean="0"/>
              <a:t>Jurafsky</a:t>
            </a:r>
            <a:r>
              <a:rPr lang="en-US" sz="1100" dirty="0" smtClean="0"/>
              <a:t>:  </a:t>
            </a:r>
            <a:r>
              <a:rPr lang="en-US" sz="1100" dirty="0" smtClean="0">
                <a:hlinkClick r:id="rId2"/>
              </a:rPr>
              <a:t>http://www.nlp-class.org/</a:t>
            </a:r>
            <a:endParaRPr lang="en-US" sz="1100" dirty="0" smtClean="0"/>
          </a:p>
          <a:p>
            <a:r>
              <a:rPr lang="en-US" sz="2800" dirty="0" smtClean="0"/>
              <a:t>Each other mediated by a machine that translates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use Natural Language Processing every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queries</a:t>
            </a:r>
          </a:p>
          <a:p>
            <a:r>
              <a:rPr lang="en-US" dirty="0" smtClean="0"/>
              <a:t>Spell check</a:t>
            </a:r>
          </a:p>
          <a:p>
            <a:r>
              <a:rPr lang="en-US" dirty="0" smtClean="0"/>
              <a:t>Grammar check</a:t>
            </a:r>
          </a:p>
          <a:p>
            <a:r>
              <a:rPr lang="en-US" dirty="0" smtClean="0"/>
              <a:t>Spam detection</a:t>
            </a:r>
          </a:p>
          <a:p>
            <a:r>
              <a:rPr lang="en-US" dirty="0" smtClean="0"/>
              <a:t>Telephone dialogue systems</a:t>
            </a:r>
          </a:p>
          <a:p>
            <a:r>
              <a:rPr lang="en-US" dirty="0" err="1" smtClean="0"/>
              <a:t>Siri</a:t>
            </a:r>
            <a:r>
              <a:rPr lang="en-US" dirty="0" smtClean="0"/>
              <a:t> and similar things</a:t>
            </a:r>
          </a:p>
          <a:p>
            <a:r>
              <a:rPr lang="en-US" dirty="0" smtClean="0"/>
              <a:t>Google pops up ads that are related to the email you are typing.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</a:t>
            </a:r>
            <a:r>
              <a:rPr lang="en-US" b="1" dirty="0" smtClean="0"/>
              <a:t>IS </a:t>
            </a:r>
            <a:r>
              <a:rPr lang="en-US" dirty="0" smtClean="0"/>
              <a:t>NLP?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err="1" smtClean="0"/>
              <a:t>bab</a:t>
            </a:r>
            <a:r>
              <a:rPr lang="en-US" dirty="0" smtClean="0"/>
              <a:t>, dad, gag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6664960" cy="32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frequencies are present in sound waves when you speak?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sites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North American Computational Linguistics Olympiad</a:t>
            </a:r>
          </a:p>
          <a:p>
            <a:pPr lvl="1" eaLnBrk="1" hangingPunct="1"/>
            <a:r>
              <a:rPr lang="en-US" dirty="0" smtClean="0">
                <a:hlinkClick r:id="rId2"/>
              </a:rPr>
              <a:t>http://www.naclo.cs.cmu.edu</a:t>
            </a:r>
            <a:endParaRPr lang="en-US" dirty="0" smtClean="0"/>
          </a:p>
          <a:p>
            <a:pPr eaLnBrk="1" hangingPunct="1"/>
            <a:r>
              <a:rPr lang="en-US" dirty="0" smtClean="0"/>
              <a:t>International Linguistics Olympiad</a:t>
            </a:r>
          </a:p>
          <a:p>
            <a:pPr lvl="1" eaLnBrk="1" hangingPunct="1"/>
            <a:r>
              <a:rPr lang="en-US" dirty="0" smtClean="0">
                <a:hlinkClick r:id="rId3"/>
              </a:rPr>
              <a:t>http://www.ioling.org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Videos </a:t>
            </a:r>
            <a:r>
              <a:rPr lang="en-US" dirty="0" smtClean="0"/>
              <a:t>about NACLO on You </a:t>
            </a:r>
            <a:r>
              <a:rPr lang="en-US" dirty="0" smtClean="0"/>
              <a:t>Tube</a:t>
            </a:r>
          </a:p>
          <a:p>
            <a:pPr lvl="1" eaLnBrk="1" hangingPunct="1"/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://www.youtube.com/watch?v=82rbhy4Xjbs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lvl="1" eaLnBrk="1" hangingPunct="1"/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youtu.be/ao2tX3_qakU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Where are the words?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524001"/>
            <a:ext cx="8077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/>
              <a:t>世界人</a:t>
            </a:r>
            <a:r>
              <a:rPr lang="ja-JP" altLang="en-US" sz="2000">
                <a:ea typeface="ヒラギノ角ゴ Pro W3" pitchFamily="64" charset="-128"/>
              </a:rPr>
              <a:t>权</a:t>
            </a:r>
            <a:r>
              <a:rPr lang="ja-JP" altLang="en-US" sz="2000"/>
              <a:t>宣言</a:t>
            </a:r>
            <a:endParaRPr lang="en-US" sz="2000" dirty="0"/>
          </a:p>
          <a:p>
            <a:r>
              <a:rPr lang="ja-JP" altLang="en-US" sz="2000">
                <a:ea typeface="华文细黑" pitchFamily="64" charset="-122"/>
              </a:rPr>
              <a:t>联</a:t>
            </a:r>
            <a:r>
              <a:rPr lang="ja-JP" altLang="en-US" sz="2000"/>
              <a:t>合国大会一九四八年十二月十日第</a:t>
            </a:r>
            <a:r>
              <a:rPr lang="en-US" sz="2000" dirty="0"/>
              <a:t>217A(III)</a:t>
            </a:r>
            <a:r>
              <a:rPr lang="ja-JP" altLang="en-US" sz="2000"/>
              <a:t>号决</a:t>
            </a:r>
            <a:r>
              <a:rPr lang="ja-JP" altLang="en-US" sz="2000">
                <a:ea typeface="华文细黑" pitchFamily="64" charset="-122"/>
              </a:rPr>
              <a:t>议</a:t>
            </a:r>
            <a:r>
              <a:rPr lang="ja-JP" altLang="en-US" sz="2000"/>
              <a:t>通</a:t>
            </a:r>
            <a:r>
              <a:rPr lang="ja-JP" altLang="en-US" sz="2000">
                <a:ea typeface="华文细黑" pitchFamily="64" charset="-122"/>
              </a:rPr>
              <a:t>过</a:t>
            </a:r>
            <a:r>
              <a:rPr lang="ja-JP" altLang="en-US" sz="2000"/>
              <a:t>并</a:t>
            </a:r>
            <a:r>
              <a:rPr lang="ja-JP" altLang="en-US" sz="2000">
                <a:ea typeface="华文细黑" pitchFamily="64" charset="-122"/>
              </a:rPr>
              <a:t>颁</a:t>
            </a:r>
            <a:r>
              <a:rPr lang="ja-JP" altLang="en-US" sz="2000"/>
              <a:t>布</a:t>
            </a:r>
            <a:endParaRPr lang="en-US" sz="2000" dirty="0"/>
          </a:p>
          <a:p>
            <a:r>
              <a:rPr lang="en-US" sz="2000" dirty="0"/>
              <a:t>1948 </a:t>
            </a:r>
            <a:r>
              <a:rPr lang="ja-JP" altLang="en-US" sz="2000"/>
              <a:t>年</a:t>
            </a:r>
            <a:r>
              <a:rPr lang="en-US" sz="2000" dirty="0"/>
              <a:t> 12 </a:t>
            </a:r>
            <a:r>
              <a:rPr lang="ja-JP" altLang="en-US" sz="2000"/>
              <a:t>月</a:t>
            </a:r>
            <a:r>
              <a:rPr lang="en-US" sz="2000" dirty="0"/>
              <a:t> 10 </a:t>
            </a:r>
            <a:r>
              <a:rPr lang="ja-JP" altLang="en-US" sz="2000"/>
              <a:t>日，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联</a:t>
            </a:r>
            <a:r>
              <a:rPr lang="en-US" sz="2000" dirty="0"/>
              <a:t> </a:t>
            </a:r>
            <a:r>
              <a:rPr lang="ja-JP" altLang="en-US" sz="2000"/>
              <a:t>合</a:t>
            </a:r>
            <a:r>
              <a:rPr lang="en-US" sz="2000" dirty="0"/>
              <a:t> </a:t>
            </a:r>
            <a:r>
              <a:rPr lang="ja-JP" altLang="en-US" sz="2000"/>
              <a:t>国</a:t>
            </a:r>
            <a:r>
              <a:rPr lang="en-US" sz="2000" dirty="0"/>
              <a:t> </a:t>
            </a:r>
            <a:r>
              <a:rPr lang="ja-JP" altLang="en-US" sz="2000"/>
              <a:t>大</a:t>
            </a:r>
            <a:r>
              <a:rPr lang="en-US" sz="2000" dirty="0"/>
              <a:t> </a:t>
            </a:r>
            <a:r>
              <a:rPr lang="ja-JP" altLang="en-US" sz="2000"/>
              <a:t>会</a:t>
            </a:r>
            <a:r>
              <a:rPr lang="en-US" sz="2000" dirty="0"/>
              <a:t> </a:t>
            </a:r>
            <a:r>
              <a:rPr lang="ja-JP" altLang="en-US" sz="2000"/>
              <a:t>通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过</a:t>
            </a:r>
            <a:r>
              <a:rPr lang="en-US" sz="2000" dirty="0"/>
              <a:t> </a:t>
            </a:r>
            <a:r>
              <a:rPr lang="ja-JP" altLang="en-US" sz="2000"/>
              <a:t>并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颁</a:t>
            </a:r>
            <a:r>
              <a:rPr lang="en-US" sz="2000" dirty="0"/>
              <a:t> </a:t>
            </a:r>
            <a:r>
              <a:rPr lang="ja-JP" altLang="en-US" sz="2000"/>
              <a:t>布</a:t>
            </a:r>
            <a:r>
              <a:rPr lang="en-US" sz="2000" dirty="0"/>
              <a:t>《 </a:t>
            </a:r>
            <a:r>
              <a:rPr lang="ja-JP" altLang="en-US" sz="2000"/>
              <a:t>世</a:t>
            </a:r>
            <a:r>
              <a:rPr lang="en-US" sz="2000" dirty="0"/>
              <a:t> </a:t>
            </a:r>
            <a:r>
              <a:rPr lang="ja-JP" altLang="en-US" sz="2000"/>
              <a:t>界</a:t>
            </a:r>
            <a:r>
              <a:rPr lang="en-US" sz="2000" dirty="0"/>
              <a:t> </a:t>
            </a:r>
            <a:r>
              <a:rPr lang="ja-JP" altLang="en-US" sz="2000"/>
              <a:t>人</a:t>
            </a:r>
            <a:r>
              <a:rPr lang="en-US" sz="2000" dirty="0"/>
              <a:t> </a:t>
            </a:r>
            <a:r>
              <a:rPr lang="ja-JP" altLang="en-US" sz="2000">
                <a:ea typeface="ヒラギノ角ゴ Pro W3" pitchFamily="64" charset="-128"/>
              </a:rPr>
              <a:t>权</a:t>
            </a:r>
            <a:r>
              <a:rPr lang="en-US" sz="2000" dirty="0"/>
              <a:t> </a:t>
            </a:r>
            <a:r>
              <a:rPr lang="ja-JP" altLang="en-US" sz="2000"/>
              <a:t>宣</a:t>
            </a:r>
            <a:r>
              <a:rPr lang="en-US" sz="2000" dirty="0"/>
              <a:t> </a:t>
            </a:r>
            <a:r>
              <a:rPr lang="ja-JP" altLang="en-US" sz="2000"/>
              <a:t>言</a:t>
            </a:r>
            <a:r>
              <a:rPr lang="en-US" sz="2000" dirty="0"/>
              <a:t>》</a:t>
            </a:r>
            <a:r>
              <a:rPr lang="ja-JP" altLang="en-US" sz="2000"/>
              <a:t>。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这</a:t>
            </a:r>
            <a:r>
              <a:rPr lang="en-US" sz="2000" dirty="0"/>
              <a:t> </a:t>
            </a:r>
            <a:r>
              <a:rPr lang="ja-JP" altLang="en-US" sz="2000"/>
              <a:t>一</a:t>
            </a:r>
            <a:r>
              <a:rPr lang="en-US" sz="2000" dirty="0"/>
              <a:t> </a:t>
            </a:r>
            <a:r>
              <a:rPr lang="ja-JP" altLang="en-US" sz="2000"/>
              <a:t>具</a:t>
            </a:r>
            <a:r>
              <a:rPr lang="en-US" sz="2000" dirty="0"/>
              <a:t> </a:t>
            </a:r>
            <a:r>
              <a:rPr lang="ja-JP" altLang="en-US" sz="2000"/>
              <a:t>有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历</a:t>
            </a:r>
            <a:r>
              <a:rPr lang="en-US" sz="2000" dirty="0"/>
              <a:t> </a:t>
            </a:r>
            <a:r>
              <a:rPr lang="ja-JP" altLang="en-US" sz="2000"/>
              <a:t>史</a:t>
            </a:r>
            <a:r>
              <a:rPr lang="en-US" sz="2000" dirty="0"/>
              <a:t> </a:t>
            </a:r>
            <a:r>
              <a:rPr lang="ja-JP" altLang="en-US" sz="2000"/>
              <a:t>意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义</a:t>
            </a:r>
            <a:r>
              <a:rPr lang="en-US" sz="2000" dirty="0"/>
              <a:t> </a:t>
            </a:r>
            <a:r>
              <a:rPr lang="ja-JP" altLang="en-US" sz="2000"/>
              <a:t>的</a:t>
            </a:r>
            <a:r>
              <a:rPr lang="en-US" sz="2000" dirty="0"/>
              <a:t>《 </a:t>
            </a:r>
            <a:r>
              <a:rPr lang="ja-JP" altLang="en-US" sz="2000"/>
              <a:t>宣</a:t>
            </a:r>
            <a:r>
              <a:rPr lang="en-US" sz="2000" dirty="0"/>
              <a:t> </a:t>
            </a:r>
            <a:r>
              <a:rPr lang="ja-JP" altLang="en-US" sz="2000"/>
              <a:t>言</a:t>
            </a:r>
            <a:r>
              <a:rPr lang="en-US" sz="2000" dirty="0"/>
              <a:t>》 </a:t>
            </a:r>
            <a:r>
              <a:rPr lang="ja-JP" altLang="en-US" sz="2000">
                <a:ea typeface="华文细黑" pitchFamily="64" charset="-122"/>
              </a:rPr>
              <a:t>颁</a:t>
            </a:r>
            <a:r>
              <a:rPr lang="en-US" sz="2000" dirty="0"/>
              <a:t> </a:t>
            </a:r>
            <a:r>
              <a:rPr lang="ja-JP" altLang="en-US" sz="2000"/>
              <a:t>布</a:t>
            </a:r>
            <a:r>
              <a:rPr lang="en-US" sz="2000" dirty="0"/>
              <a:t> </a:t>
            </a:r>
            <a:r>
              <a:rPr lang="ja-JP" altLang="en-US" sz="2000"/>
              <a:t>后，</a:t>
            </a:r>
            <a:r>
              <a:rPr lang="en-US" sz="2000" dirty="0"/>
              <a:t> </a:t>
            </a:r>
            <a:r>
              <a:rPr lang="ja-JP" altLang="en-US" sz="2000"/>
              <a:t>大</a:t>
            </a:r>
            <a:r>
              <a:rPr lang="en-US" sz="2000" dirty="0"/>
              <a:t> </a:t>
            </a:r>
            <a:r>
              <a:rPr lang="ja-JP" altLang="en-US" sz="2000"/>
              <a:t>会</a:t>
            </a:r>
            <a:r>
              <a:rPr lang="en-US" sz="2000" dirty="0"/>
              <a:t> </a:t>
            </a:r>
            <a:r>
              <a:rPr lang="ja-JP" altLang="en-US" sz="2000"/>
              <a:t>要</a:t>
            </a:r>
            <a:r>
              <a:rPr lang="en-US" sz="2000" dirty="0"/>
              <a:t> </a:t>
            </a:r>
            <a:r>
              <a:rPr lang="ja-JP" altLang="en-US" sz="2000"/>
              <a:t>求</a:t>
            </a:r>
            <a:r>
              <a:rPr lang="en-US" sz="2000" dirty="0"/>
              <a:t> </a:t>
            </a:r>
            <a:r>
              <a:rPr lang="ja-JP" altLang="en-US" sz="2000"/>
              <a:t>所</a:t>
            </a:r>
            <a:r>
              <a:rPr lang="en-US" sz="2000" dirty="0"/>
              <a:t> </a:t>
            </a:r>
            <a:r>
              <a:rPr lang="ja-JP" altLang="en-US" sz="2000"/>
              <a:t>有</a:t>
            </a:r>
            <a:r>
              <a:rPr lang="en-US" sz="2000" dirty="0"/>
              <a:t> </a:t>
            </a:r>
            <a:r>
              <a:rPr lang="ja-JP" altLang="en-US" sz="2000"/>
              <a:t>会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员</a:t>
            </a:r>
            <a:r>
              <a:rPr lang="en-US" sz="2000" dirty="0"/>
              <a:t> </a:t>
            </a:r>
            <a:r>
              <a:rPr lang="ja-JP" altLang="en-US" sz="2000"/>
              <a:t>国</a:t>
            </a:r>
            <a:r>
              <a:rPr lang="en-US" sz="2000" dirty="0"/>
              <a:t> </a:t>
            </a:r>
            <a:r>
              <a:rPr lang="ja-JP" altLang="en-US" sz="2000"/>
              <a:t>广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为</a:t>
            </a:r>
            <a:r>
              <a:rPr lang="en-US" sz="2000" dirty="0"/>
              <a:t> </a:t>
            </a:r>
            <a:r>
              <a:rPr lang="ja-JP" altLang="en-US" sz="2000"/>
              <a:t>宣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传</a:t>
            </a:r>
            <a:r>
              <a:rPr lang="ja-JP" altLang="en-US" sz="2000"/>
              <a:t>，</a:t>
            </a:r>
            <a:r>
              <a:rPr lang="en-US" sz="2000" dirty="0"/>
              <a:t> </a:t>
            </a:r>
            <a:r>
              <a:rPr lang="ja-JP" altLang="en-US" sz="2000"/>
              <a:t>并</a:t>
            </a:r>
            <a:r>
              <a:rPr lang="en-US" sz="2000" dirty="0"/>
              <a:t> </a:t>
            </a:r>
            <a:r>
              <a:rPr lang="ja-JP" altLang="en-US" sz="2000"/>
              <a:t>且</a:t>
            </a:r>
            <a:r>
              <a:rPr lang="en-US" sz="2000" dirty="0"/>
              <a:t>“ </a:t>
            </a:r>
            <a:r>
              <a:rPr lang="ja-JP" altLang="en-US" sz="2000"/>
              <a:t>不</a:t>
            </a:r>
            <a:r>
              <a:rPr lang="en-US" sz="2000" dirty="0"/>
              <a:t> </a:t>
            </a:r>
            <a:r>
              <a:rPr lang="ja-JP" altLang="en-US" sz="2000"/>
              <a:t>分</a:t>
            </a:r>
            <a:r>
              <a:rPr lang="en-US" sz="2000" dirty="0"/>
              <a:t> </a:t>
            </a:r>
            <a:r>
              <a:rPr lang="ja-JP" altLang="en-US" sz="2000"/>
              <a:t>国</a:t>
            </a:r>
            <a:r>
              <a:rPr lang="en-US" sz="2000" dirty="0"/>
              <a:t> </a:t>
            </a:r>
            <a:r>
              <a:rPr lang="ja-JP" altLang="en-US" sz="2000"/>
              <a:t>家</a:t>
            </a:r>
            <a:r>
              <a:rPr lang="en-US" sz="2000" dirty="0"/>
              <a:t> </a:t>
            </a:r>
            <a:r>
              <a:rPr lang="ja-JP" altLang="en-US" sz="2000"/>
              <a:t>或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领</a:t>
            </a:r>
            <a:r>
              <a:rPr lang="en-US" sz="2000" dirty="0"/>
              <a:t> </a:t>
            </a:r>
            <a:r>
              <a:rPr lang="ja-JP" altLang="en-US" sz="2000"/>
              <a:t>土</a:t>
            </a:r>
            <a:r>
              <a:rPr lang="en-US" sz="2000" dirty="0"/>
              <a:t> </a:t>
            </a:r>
            <a:r>
              <a:rPr lang="ja-JP" altLang="en-US" sz="2000"/>
              <a:t>的</a:t>
            </a:r>
            <a:r>
              <a:rPr lang="en-US" sz="2000" dirty="0"/>
              <a:t> </a:t>
            </a:r>
            <a:r>
              <a:rPr lang="ja-JP" altLang="en-US" sz="2000"/>
              <a:t>政</a:t>
            </a:r>
            <a:r>
              <a:rPr lang="en-US" sz="2000" dirty="0"/>
              <a:t> </a:t>
            </a:r>
            <a:r>
              <a:rPr lang="ja-JP" altLang="en-US" sz="2000"/>
              <a:t>治</a:t>
            </a:r>
            <a:r>
              <a:rPr lang="en-US" sz="2000" dirty="0"/>
              <a:t> </a:t>
            </a:r>
            <a:r>
              <a:rPr lang="ja-JP" altLang="en-US" sz="2000"/>
              <a:t>地</a:t>
            </a:r>
            <a:r>
              <a:rPr lang="en-US" sz="2000" dirty="0"/>
              <a:t> </a:t>
            </a:r>
            <a:r>
              <a:rPr lang="ja-JP" altLang="en-US" sz="2000"/>
              <a:t>位</a:t>
            </a:r>
            <a:r>
              <a:rPr lang="en-US" sz="2000" dirty="0"/>
              <a:t> , </a:t>
            </a:r>
            <a:r>
              <a:rPr lang="ja-JP" altLang="en-US" sz="2000"/>
              <a:t>主</a:t>
            </a:r>
            <a:r>
              <a:rPr lang="en-US" sz="2000" dirty="0"/>
              <a:t> </a:t>
            </a:r>
            <a:r>
              <a:rPr lang="ja-JP" altLang="en-US" sz="2000"/>
              <a:t>要</a:t>
            </a:r>
            <a:r>
              <a:rPr lang="en-US" sz="2000" dirty="0"/>
              <a:t> </a:t>
            </a:r>
            <a:r>
              <a:rPr lang="ja-JP" altLang="en-US" sz="2000"/>
              <a:t>在</a:t>
            </a:r>
            <a:r>
              <a:rPr lang="en-US" sz="2000" dirty="0"/>
              <a:t> </a:t>
            </a:r>
            <a:r>
              <a:rPr lang="ja-JP" altLang="en-US" sz="2000"/>
              <a:t>各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级</a:t>
            </a:r>
            <a:r>
              <a:rPr lang="en-US" sz="2000" dirty="0"/>
              <a:t> </a:t>
            </a:r>
            <a:r>
              <a:rPr lang="ja-JP" altLang="en-US" sz="2000"/>
              <a:t>学</a:t>
            </a:r>
            <a:r>
              <a:rPr lang="en-US" sz="2000" dirty="0"/>
              <a:t> </a:t>
            </a:r>
            <a:r>
              <a:rPr lang="ja-JP" altLang="en-US" sz="2000"/>
              <a:t>校</a:t>
            </a:r>
            <a:r>
              <a:rPr lang="en-US" sz="2000" dirty="0"/>
              <a:t> </a:t>
            </a:r>
            <a:r>
              <a:rPr lang="ja-JP" altLang="en-US" sz="2000"/>
              <a:t>和</a:t>
            </a:r>
            <a:r>
              <a:rPr lang="en-US" sz="2000" dirty="0"/>
              <a:t> </a:t>
            </a:r>
            <a:r>
              <a:rPr lang="ja-JP" altLang="en-US" sz="2000"/>
              <a:t>其</a:t>
            </a:r>
            <a:r>
              <a:rPr lang="en-US" sz="2000" dirty="0"/>
              <a:t> </a:t>
            </a:r>
            <a:r>
              <a:rPr lang="ja-JP" altLang="en-US" sz="2000"/>
              <a:t>他</a:t>
            </a:r>
            <a:r>
              <a:rPr lang="en-US" sz="2000" dirty="0"/>
              <a:t> </a:t>
            </a:r>
            <a:r>
              <a:rPr lang="ja-JP" altLang="en-US" sz="2000"/>
              <a:t>教</a:t>
            </a:r>
            <a:r>
              <a:rPr lang="en-US" sz="2000" dirty="0"/>
              <a:t> </a:t>
            </a:r>
            <a:r>
              <a:rPr lang="ja-JP" altLang="en-US" sz="2000"/>
              <a:t>育</a:t>
            </a:r>
            <a:r>
              <a:rPr lang="en-US" sz="2000" dirty="0"/>
              <a:t> </a:t>
            </a:r>
            <a:r>
              <a:rPr lang="ja-JP" altLang="en-US" sz="2000"/>
              <a:t>机</a:t>
            </a:r>
            <a:r>
              <a:rPr lang="en-US" sz="2000" dirty="0"/>
              <a:t> </a:t>
            </a:r>
            <a:r>
              <a:rPr lang="ja-JP" altLang="en-US" sz="2000"/>
              <a:t>构</a:t>
            </a:r>
            <a:r>
              <a:rPr lang="en-US" sz="2000" dirty="0"/>
              <a:t> </a:t>
            </a:r>
            <a:r>
              <a:rPr lang="ja-JP" altLang="en-US" sz="2000"/>
              <a:t>加</a:t>
            </a:r>
            <a:r>
              <a:rPr lang="en-US" sz="2000" dirty="0"/>
              <a:t> </a:t>
            </a:r>
            <a:r>
              <a:rPr lang="ja-JP" altLang="en-US" sz="2000"/>
              <a:t>以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传</a:t>
            </a:r>
            <a:r>
              <a:rPr lang="en-US" sz="2000" dirty="0"/>
              <a:t> </a:t>
            </a:r>
            <a:r>
              <a:rPr lang="ja-JP" altLang="en-US" sz="2000"/>
              <a:t>播、</a:t>
            </a:r>
            <a:r>
              <a:rPr lang="en-US" sz="2000" dirty="0"/>
              <a:t> </a:t>
            </a:r>
            <a:r>
              <a:rPr lang="ja-JP" altLang="en-US" sz="2000"/>
              <a:t>展</a:t>
            </a:r>
            <a:r>
              <a:rPr lang="en-US" sz="2000" dirty="0"/>
              <a:t> </a:t>
            </a:r>
            <a:r>
              <a:rPr lang="ja-JP" altLang="en-US" sz="2000"/>
              <a:t>示、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阅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读</a:t>
            </a:r>
            <a:r>
              <a:rPr lang="en-US" sz="2000" dirty="0"/>
              <a:t> </a:t>
            </a:r>
            <a:r>
              <a:rPr lang="ja-JP" altLang="en-US" sz="2000"/>
              <a:t>和</a:t>
            </a:r>
            <a:r>
              <a:rPr lang="en-US" sz="2000" dirty="0"/>
              <a:t> </a:t>
            </a:r>
            <a:r>
              <a:rPr lang="ja-JP" altLang="en-US" sz="2000">
                <a:ea typeface="华文细黑" pitchFamily="64" charset="-122"/>
              </a:rPr>
              <a:t>阐</a:t>
            </a:r>
            <a:r>
              <a:rPr lang="en-US" sz="2000" dirty="0"/>
              <a:t> </a:t>
            </a:r>
            <a:r>
              <a:rPr lang="ja-JP" altLang="en-US" sz="2000"/>
              <a:t>述。</a:t>
            </a:r>
            <a:r>
              <a:rPr lang="en-US" sz="2000" dirty="0"/>
              <a:t>” 《 </a:t>
            </a:r>
            <a:r>
              <a:rPr lang="ja-JP" altLang="en-US" sz="2000"/>
              <a:t>宣</a:t>
            </a:r>
            <a:r>
              <a:rPr lang="en-US" sz="2000" dirty="0"/>
              <a:t> </a:t>
            </a:r>
            <a:r>
              <a:rPr lang="ja-JP" altLang="en-US" sz="2000"/>
              <a:t>言</a:t>
            </a:r>
            <a:r>
              <a:rPr lang="en-US" sz="2000" dirty="0"/>
              <a:t> 》 </a:t>
            </a:r>
            <a:r>
              <a:rPr lang="ja-JP" altLang="en-US" sz="2000"/>
              <a:t>全</a:t>
            </a:r>
            <a:r>
              <a:rPr lang="en-US" sz="2000" dirty="0"/>
              <a:t> </a:t>
            </a:r>
            <a:r>
              <a:rPr lang="ja-JP" altLang="en-US" sz="2000"/>
              <a:t>文</a:t>
            </a:r>
            <a:r>
              <a:rPr lang="en-US" sz="2000" dirty="0"/>
              <a:t> </a:t>
            </a:r>
            <a:r>
              <a:rPr lang="ja-JP" altLang="en-US" sz="2000"/>
              <a:t>如</a:t>
            </a:r>
            <a:r>
              <a:rPr lang="en-US" sz="2000" dirty="0"/>
              <a:t> </a:t>
            </a:r>
            <a:r>
              <a:rPr lang="ja-JP" altLang="en-US" sz="2000"/>
              <a:t>下：</a:t>
            </a:r>
            <a:endParaRPr lang="en-US" sz="2000" dirty="0"/>
          </a:p>
          <a:p>
            <a:r>
              <a:rPr lang="ja-JP" altLang="en-US" sz="2000"/>
              <a:t>序</a:t>
            </a:r>
            <a:r>
              <a:rPr lang="en-US" sz="2000" dirty="0"/>
              <a:t> </a:t>
            </a:r>
            <a:r>
              <a:rPr lang="ja-JP" altLang="en-US" sz="2000"/>
              <a:t>言</a:t>
            </a:r>
            <a:endParaRPr lang="en-US" sz="2000" dirty="0"/>
          </a:p>
          <a:p>
            <a:r>
              <a:rPr lang="en-US" dirty="0">
                <a:solidFill>
                  <a:srgbClr val="0000FF"/>
                </a:solidFill>
              </a:rPr>
              <a:t>OnDecember10,1948theGeneralAssemblyoftheUnitedNationsadoptedandproclaimedtheUniversalDeclarationofHumanRightsthefulltextofwhichappearsinthefollowingpages.FollowingthishistoricacttheAssemblycalleduponallMembercountriestopublicizethetextoftheDeclarationandtocauseittobedisseminated,displayed,readandexpoundedprincipallyinschoolsandothereducationalinstitutions,withoutdistinctionbasedonthepoliticalstatusofcountriesorterritories.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b="1" dirty="0" err="1" smtClean="0"/>
              <a:t>theyouthevent</a:t>
            </a:r>
            <a:endParaRPr lang="en-US" sz="4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spaces in spoken language, so every spoken language is like Chinese writing: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How to recognize speech</a:t>
            </a:r>
          </a:p>
          <a:p>
            <a:pPr lvl="1"/>
            <a:r>
              <a:rPr lang="en-US" dirty="0" smtClean="0"/>
              <a:t>How to wreck a nice beach</a:t>
            </a:r>
          </a:p>
          <a:p>
            <a:pPr lvl="1"/>
            <a:r>
              <a:rPr lang="en-US" dirty="0" smtClean="0"/>
              <a:t>How to wreck an ice peach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1397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Where are the </a:t>
            </a:r>
            <a:r>
              <a:rPr lang="en-US" sz="4400" b="1">
                <a:solidFill>
                  <a:schemeClr val="tx2"/>
                </a:solidFill>
              </a:rPr>
              <a:t>morphemes</a:t>
            </a:r>
            <a:r>
              <a:rPr lang="en-US" sz="44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3058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hakları</a:t>
            </a:r>
            <a:r>
              <a:rPr lang="en-US" dirty="0"/>
              <a:t>  </a:t>
            </a:r>
            <a:r>
              <a:rPr lang="en-US" dirty="0" err="1"/>
              <a:t>evrensel</a:t>
            </a:r>
            <a:r>
              <a:rPr lang="en-US" dirty="0"/>
              <a:t> </a:t>
            </a:r>
            <a:r>
              <a:rPr lang="en-US" dirty="0" err="1"/>
              <a:t>beyannamesi</a:t>
            </a:r>
            <a:endParaRPr lang="en-US" dirty="0"/>
          </a:p>
          <a:p>
            <a:r>
              <a:rPr lang="en-US" dirty="0" err="1"/>
              <a:t>Önsöz</a:t>
            </a:r>
            <a:endParaRPr lang="en-US" dirty="0"/>
          </a:p>
          <a:p>
            <a:r>
              <a:rPr lang="en-US" dirty="0" err="1"/>
              <a:t>İnsanlık</a:t>
            </a:r>
            <a:r>
              <a:rPr lang="en-US" dirty="0"/>
              <a:t> </a:t>
            </a:r>
            <a:r>
              <a:rPr lang="en-US" dirty="0" err="1"/>
              <a:t>ailesinin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üyelerinde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haysiyetin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bunların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devir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etmez</a:t>
            </a:r>
            <a:r>
              <a:rPr lang="en-US" dirty="0"/>
              <a:t> </a:t>
            </a:r>
            <a:r>
              <a:rPr lang="en-US" dirty="0" err="1"/>
              <a:t>haklarının</a:t>
            </a:r>
            <a:r>
              <a:rPr lang="en-US" dirty="0"/>
              <a:t> </a:t>
            </a:r>
            <a:r>
              <a:rPr lang="en-US" dirty="0" err="1"/>
              <a:t>tanınması</a:t>
            </a:r>
            <a:r>
              <a:rPr lang="en-US" dirty="0"/>
              <a:t> </a:t>
            </a:r>
            <a:r>
              <a:rPr lang="en-US" dirty="0" err="1"/>
              <a:t>hususunun</a:t>
            </a:r>
            <a:r>
              <a:rPr lang="en-US" dirty="0"/>
              <a:t>, </a:t>
            </a:r>
            <a:r>
              <a:rPr lang="en-US" dirty="0" err="1"/>
              <a:t>hürriyetin</a:t>
            </a:r>
            <a:r>
              <a:rPr lang="en-US" dirty="0"/>
              <a:t>, </a:t>
            </a:r>
            <a:r>
              <a:rPr lang="en-US" dirty="0" err="1"/>
              <a:t>adaletin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barışının</a:t>
            </a:r>
            <a:r>
              <a:rPr lang="en-US" dirty="0"/>
              <a:t> </a:t>
            </a:r>
            <a:r>
              <a:rPr lang="en-US" dirty="0" err="1"/>
              <a:t>temeli</a:t>
            </a:r>
            <a:r>
              <a:rPr lang="en-US" dirty="0"/>
              <a:t> </a:t>
            </a:r>
            <a:r>
              <a:rPr lang="en-US" dirty="0" err="1"/>
              <a:t>olmasına</a:t>
            </a:r>
            <a:r>
              <a:rPr lang="en-US" dirty="0"/>
              <a:t>,</a:t>
            </a:r>
          </a:p>
          <a:p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haklarının</a:t>
            </a:r>
            <a:r>
              <a:rPr lang="en-US" dirty="0"/>
              <a:t> </a:t>
            </a:r>
            <a:r>
              <a:rPr lang="en-US" dirty="0" err="1"/>
              <a:t>tanınmaması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hor</a:t>
            </a:r>
            <a:r>
              <a:rPr lang="en-US" dirty="0"/>
              <a:t> </a:t>
            </a:r>
            <a:r>
              <a:rPr lang="en-US" dirty="0" err="1"/>
              <a:t>görülmesinin</a:t>
            </a:r>
            <a:r>
              <a:rPr lang="en-US" dirty="0"/>
              <a:t> </a:t>
            </a:r>
            <a:r>
              <a:rPr lang="en-US" dirty="0" err="1"/>
              <a:t>insanlık</a:t>
            </a:r>
            <a:r>
              <a:rPr lang="en-US" dirty="0"/>
              <a:t> </a:t>
            </a:r>
            <a:r>
              <a:rPr lang="en-US" dirty="0" err="1"/>
              <a:t>vicdanını</a:t>
            </a:r>
            <a:r>
              <a:rPr lang="en-US" dirty="0"/>
              <a:t> </a:t>
            </a:r>
            <a:r>
              <a:rPr lang="en-US" dirty="0" err="1"/>
              <a:t>isyana</a:t>
            </a:r>
            <a:r>
              <a:rPr lang="en-US" dirty="0"/>
              <a:t> </a:t>
            </a:r>
            <a:r>
              <a:rPr lang="en-US" dirty="0" err="1"/>
              <a:t>sevkeden</a:t>
            </a:r>
            <a:r>
              <a:rPr lang="en-US" dirty="0"/>
              <a:t> </a:t>
            </a:r>
            <a:r>
              <a:rPr lang="en-US" dirty="0" err="1"/>
              <a:t>vahşiliklere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olmuş</a:t>
            </a:r>
            <a:r>
              <a:rPr lang="en-US" dirty="0"/>
              <a:t> </a:t>
            </a:r>
            <a:r>
              <a:rPr lang="en-US" dirty="0" err="1"/>
              <a:t>bulunmasına</a:t>
            </a:r>
            <a:r>
              <a:rPr lang="en-US" dirty="0"/>
              <a:t>, </a:t>
            </a:r>
            <a:r>
              <a:rPr lang="en-US" dirty="0" err="1"/>
              <a:t>dehşetten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yoksulluktan</a:t>
            </a:r>
            <a:r>
              <a:rPr lang="en-US" dirty="0"/>
              <a:t> </a:t>
            </a:r>
            <a:r>
              <a:rPr lang="en-US" dirty="0" err="1"/>
              <a:t>kurtulmuş</a:t>
            </a:r>
            <a:r>
              <a:rPr lang="en-US" dirty="0"/>
              <a:t> </a:t>
            </a:r>
            <a:r>
              <a:rPr lang="en-US" dirty="0" err="1"/>
              <a:t>insanların</a:t>
            </a:r>
            <a:r>
              <a:rPr lang="en-US" dirty="0"/>
              <a:t>,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inanma</a:t>
            </a:r>
            <a:r>
              <a:rPr lang="en-US" dirty="0"/>
              <a:t> </a:t>
            </a:r>
            <a:r>
              <a:rPr lang="en-US" dirty="0" err="1"/>
              <a:t>hürriyetlerine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olacakları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dünyanın</a:t>
            </a:r>
            <a:r>
              <a:rPr lang="en-US" dirty="0"/>
              <a:t> </a:t>
            </a:r>
            <a:r>
              <a:rPr lang="en-US" dirty="0" err="1"/>
              <a:t>kurulması</a:t>
            </a:r>
            <a:r>
              <a:rPr lang="en-US" dirty="0"/>
              <a:t> en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amaçları</a:t>
            </a:r>
            <a:r>
              <a:rPr lang="en-US" dirty="0"/>
              <a:t> </a:t>
            </a:r>
            <a:r>
              <a:rPr lang="en-US" dirty="0" err="1"/>
              <a:t>oralak</a:t>
            </a:r>
            <a:r>
              <a:rPr lang="en-US" dirty="0"/>
              <a:t> </a:t>
            </a:r>
            <a:r>
              <a:rPr lang="en-US" dirty="0" err="1"/>
              <a:t>ilan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bulunmasına</a:t>
            </a:r>
            <a:r>
              <a:rPr lang="en-US" dirty="0"/>
              <a:t>,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On </a:t>
            </a:r>
            <a:r>
              <a:rPr lang="en-US" dirty="0">
                <a:solidFill>
                  <a:srgbClr val="0000FF"/>
                </a:solidFill>
              </a:rPr>
              <a:t>December 10, 1948 </a:t>
            </a:r>
            <a:r>
              <a:rPr lang="en-US" dirty="0" err="1">
                <a:solidFill>
                  <a:srgbClr val="0000FF"/>
                </a:solidFill>
              </a:rPr>
              <a:t>theGeneralAssembly</a:t>
            </a:r>
            <a:r>
              <a:rPr lang="en-US" dirty="0">
                <a:solidFill>
                  <a:srgbClr val="0000FF"/>
                </a:solidFill>
              </a:rPr>
              <a:t> of </a:t>
            </a:r>
            <a:r>
              <a:rPr lang="en-US" dirty="0" err="1">
                <a:solidFill>
                  <a:srgbClr val="0000FF"/>
                </a:solidFill>
              </a:rPr>
              <a:t>theUnitedNations</a:t>
            </a:r>
            <a:r>
              <a:rPr lang="en-US" dirty="0">
                <a:solidFill>
                  <a:srgbClr val="0000FF"/>
                </a:solidFill>
              </a:rPr>
              <a:t> adopted and proclaimed </a:t>
            </a:r>
            <a:r>
              <a:rPr lang="en-US" dirty="0" err="1">
                <a:solidFill>
                  <a:srgbClr val="0000FF"/>
                </a:solidFill>
              </a:rPr>
              <a:t>theUniversalDeclaration</a:t>
            </a:r>
            <a:r>
              <a:rPr lang="en-US" dirty="0">
                <a:solidFill>
                  <a:srgbClr val="0000FF"/>
                </a:solidFill>
              </a:rPr>
              <a:t> of </a:t>
            </a:r>
            <a:r>
              <a:rPr lang="en-US" dirty="0" err="1">
                <a:solidFill>
                  <a:srgbClr val="0000FF"/>
                </a:solidFill>
              </a:rPr>
              <a:t>HumanRights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thefulltext</a:t>
            </a:r>
            <a:r>
              <a:rPr lang="en-US" dirty="0">
                <a:solidFill>
                  <a:srgbClr val="0000FF"/>
                </a:solidFill>
              </a:rPr>
              <a:t> of which appears in </a:t>
            </a:r>
            <a:r>
              <a:rPr lang="en-US" dirty="0" err="1">
                <a:solidFill>
                  <a:srgbClr val="0000FF"/>
                </a:solidFill>
              </a:rPr>
              <a:t>thefollowingpages</a:t>
            </a:r>
            <a:r>
              <a:rPr lang="en-US" dirty="0">
                <a:solidFill>
                  <a:srgbClr val="0000FF"/>
                </a:solidFill>
              </a:rPr>
              <a:t>. Following </a:t>
            </a:r>
            <a:r>
              <a:rPr lang="en-US" dirty="0" err="1">
                <a:solidFill>
                  <a:srgbClr val="0000FF"/>
                </a:solidFill>
              </a:rPr>
              <a:t>thishistoricact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theAssembly</a:t>
            </a:r>
            <a:r>
              <a:rPr lang="en-US" dirty="0">
                <a:solidFill>
                  <a:srgbClr val="0000FF"/>
                </a:solidFill>
              </a:rPr>
              <a:t> called upon </a:t>
            </a:r>
            <a:r>
              <a:rPr lang="en-US" dirty="0" err="1">
                <a:solidFill>
                  <a:srgbClr val="0000FF"/>
                </a:solidFill>
              </a:rPr>
              <a:t>allMembercountries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topublicize</a:t>
            </a:r>
            <a:r>
              <a:rPr lang="en-US" dirty="0">
                <a:solidFill>
                  <a:srgbClr val="0000FF"/>
                </a:solidFill>
              </a:rPr>
              <a:t> the text of </a:t>
            </a:r>
            <a:r>
              <a:rPr lang="en-US" dirty="0" err="1">
                <a:solidFill>
                  <a:srgbClr val="0000FF"/>
                </a:solidFill>
              </a:rPr>
              <a:t>theDeclaration</a:t>
            </a:r>
            <a:r>
              <a:rPr lang="en-US" dirty="0">
                <a:solidFill>
                  <a:srgbClr val="0000FF"/>
                </a:solidFill>
              </a:rPr>
              <a:t> and to cause it </a:t>
            </a:r>
            <a:r>
              <a:rPr lang="en-US" dirty="0" err="1">
                <a:solidFill>
                  <a:srgbClr val="0000FF"/>
                </a:solidFill>
              </a:rPr>
              <a:t>tobedisseminated</a:t>
            </a:r>
            <a:r>
              <a:rPr lang="en-US" dirty="0">
                <a:solidFill>
                  <a:srgbClr val="0000FF"/>
                </a:solidFill>
              </a:rPr>
              <a:t>, displayed, read and expounded principally in schools and other </a:t>
            </a:r>
            <a:r>
              <a:rPr lang="en-US" dirty="0" err="1">
                <a:solidFill>
                  <a:srgbClr val="0000FF"/>
                </a:solidFill>
              </a:rPr>
              <a:t>educationalinstitutions</a:t>
            </a:r>
            <a:r>
              <a:rPr lang="en-US" dirty="0">
                <a:solidFill>
                  <a:srgbClr val="0000FF"/>
                </a:solidFill>
              </a:rPr>
              <a:t>, without distinction based on </a:t>
            </a:r>
            <a:r>
              <a:rPr lang="en-US" dirty="0" err="1">
                <a:solidFill>
                  <a:srgbClr val="0000FF"/>
                </a:solidFill>
              </a:rPr>
              <a:t>thepoliticalstatus</a:t>
            </a:r>
            <a:r>
              <a:rPr lang="en-US" dirty="0">
                <a:solidFill>
                  <a:srgbClr val="0000FF"/>
                </a:solidFill>
              </a:rPr>
              <a:t> of countries or territories.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Which</a:t>
            </a:r>
            <a:r>
              <a:rPr lang="en-US" sz="4400">
                <a:solidFill>
                  <a:schemeClr val="tx2"/>
                </a:solidFill>
              </a:rPr>
              <a:t> words are these?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8049" b="67343"/>
          <a:stretch>
            <a:fillRect/>
          </a:stretch>
        </p:blipFill>
        <p:spPr bwMode="auto">
          <a:xfrm>
            <a:off x="762000" y="1295400"/>
            <a:ext cx="7658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7635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 </a:t>
            </a:r>
            <a:r>
              <a:rPr lang="en-US" dirty="0" err="1">
                <a:solidFill>
                  <a:srgbClr val="0000FF"/>
                </a:solidFill>
              </a:rPr>
              <a:t>dcmbr</a:t>
            </a:r>
            <a:r>
              <a:rPr lang="en-US" dirty="0">
                <a:solidFill>
                  <a:srgbClr val="0000FF"/>
                </a:solidFill>
              </a:rPr>
              <a:t> 10, 1948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gnrl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ssmbly</a:t>
            </a:r>
            <a:r>
              <a:rPr lang="en-US" dirty="0">
                <a:solidFill>
                  <a:srgbClr val="0000FF"/>
                </a:solidFill>
              </a:rPr>
              <a:t> f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ntd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ntns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dptd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prclmd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nvrsl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dclrtn</a:t>
            </a:r>
            <a:r>
              <a:rPr lang="en-US" dirty="0">
                <a:solidFill>
                  <a:srgbClr val="0000FF"/>
                </a:solidFill>
              </a:rPr>
              <a:t> f </a:t>
            </a:r>
            <a:r>
              <a:rPr lang="en-US" dirty="0" err="1">
                <a:solidFill>
                  <a:srgbClr val="0000FF"/>
                </a:solidFill>
              </a:rPr>
              <a:t>hmn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rghts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fll</a:t>
            </a:r>
            <a:r>
              <a:rPr lang="en-US" dirty="0">
                <a:solidFill>
                  <a:srgbClr val="0000FF"/>
                </a:solidFill>
              </a:rPr>
              <a:t> txt f </a:t>
            </a:r>
            <a:r>
              <a:rPr lang="en-US" dirty="0" err="1">
                <a:solidFill>
                  <a:srgbClr val="0000FF"/>
                </a:solidFill>
              </a:rPr>
              <a:t>whch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pprs</a:t>
            </a:r>
            <a:r>
              <a:rPr lang="en-US" dirty="0">
                <a:solidFill>
                  <a:srgbClr val="0000FF"/>
                </a:solidFill>
              </a:rPr>
              <a:t> n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fllwng</a:t>
            </a:r>
            <a:r>
              <a:rPr lang="en-US" dirty="0">
                <a:solidFill>
                  <a:srgbClr val="0000FF"/>
                </a:solidFill>
              </a:rPr>
              <a:t> pgs. </a:t>
            </a:r>
            <a:r>
              <a:rPr lang="en-US" dirty="0" err="1">
                <a:solidFill>
                  <a:srgbClr val="0000FF"/>
                </a:solidFill>
              </a:rPr>
              <a:t>fllwng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hstrc</a:t>
            </a:r>
            <a:r>
              <a:rPr lang="en-US" dirty="0">
                <a:solidFill>
                  <a:srgbClr val="0000FF"/>
                </a:solidFill>
              </a:rPr>
              <a:t> ct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ssmbly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clld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mmbr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cntrs</a:t>
            </a:r>
            <a:r>
              <a:rPr lang="en-US" dirty="0">
                <a:solidFill>
                  <a:srgbClr val="0000FF"/>
                </a:solidFill>
              </a:rPr>
              <a:t> t </a:t>
            </a:r>
            <a:r>
              <a:rPr lang="en-US" dirty="0" err="1">
                <a:solidFill>
                  <a:srgbClr val="0000FF"/>
                </a:solidFill>
              </a:rPr>
              <a:t>pblcz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txt f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dclrtn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t </a:t>
            </a:r>
            <a:r>
              <a:rPr lang="en-US" dirty="0" err="1">
                <a:solidFill>
                  <a:srgbClr val="0000FF"/>
                </a:solidFill>
              </a:rPr>
              <a:t>cs</a:t>
            </a:r>
            <a:r>
              <a:rPr lang="en-US" dirty="0">
                <a:solidFill>
                  <a:srgbClr val="0000FF"/>
                </a:solidFill>
              </a:rPr>
              <a:t> t </a:t>
            </a:r>
            <a:r>
              <a:rPr lang="en-US" dirty="0" err="1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b </a:t>
            </a:r>
            <a:r>
              <a:rPr lang="en-US" dirty="0" err="1">
                <a:solidFill>
                  <a:srgbClr val="0000FF"/>
                </a:solidFill>
              </a:rPr>
              <a:t>dssmntd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dsplyd</a:t>
            </a:r>
            <a:r>
              <a:rPr lang="en-US" dirty="0">
                <a:solidFill>
                  <a:srgbClr val="0000FF"/>
                </a:solidFill>
              </a:rPr>
              <a:t>, rd </a:t>
            </a:r>
            <a:r>
              <a:rPr lang="en-US" dirty="0" err="1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xpndd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prncplly</a:t>
            </a:r>
            <a:r>
              <a:rPr lang="en-US" dirty="0">
                <a:solidFill>
                  <a:srgbClr val="0000FF"/>
                </a:solidFill>
              </a:rPr>
              <a:t> n </a:t>
            </a:r>
            <a:r>
              <a:rPr lang="en-US" dirty="0" err="1">
                <a:solidFill>
                  <a:srgbClr val="0000FF"/>
                </a:solidFill>
              </a:rPr>
              <a:t>schls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dctnl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nstttns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wtht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dstnctn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bsd</a:t>
            </a:r>
            <a:r>
              <a:rPr lang="en-US" dirty="0">
                <a:solidFill>
                  <a:srgbClr val="0000FF"/>
                </a:solidFill>
              </a:rPr>
              <a:t> n </a:t>
            </a:r>
            <a:r>
              <a:rPr lang="en-US" dirty="0" err="1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pltcl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stts</a:t>
            </a:r>
            <a:r>
              <a:rPr lang="en-US" dirty="0">
                <a:solidFill>
                  <a:srgbClr val="0000FF"/>
                </a:solidFill>
              </a:rPr>
              <a:t> f </a:t>
            </a:r>
            <a:r>
              <a:rPr lang="en-US" dirty="0" err="1">
                <a:solidFill>
                  <a:srgbClr val="0000FF"/>
                </a:solidFill>
              </a:rPr>
              <a:t>cntrs</a:t>
            </a:r>
            <a:r>
              <a:rPr lang="en-US" dirty="0">
                <a:solidFill>
                  <a:srgbClr val="0000FF"/>
                </a:solidFill>
              </a:rPr>
              <a:t> r </a:t>
            </a:r>
            <a:r>
              <a:rPr lang="en-US" dirty="0" err="1">
                <a:solidFill>
                  <a:srgbClr val="0000FF"/>
                </a:solidFill>
              </a:rPr>
              <a:t>trrtrs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31750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 in English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merican Typewriter Condensed" pitchFamily="64" charset="0"/>
              </a:rPr>
              <a:t>IRAQI HEAD SEEKS ARMS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merican Typewriter Condensed" pitchFamily="64" charset="0"/>
              </a:rPr>
              <a:t>KIDS MAKE NUTRITIOUS SNACKS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merican Typewriter Condensed" pitchFamily="64" charset="0"/>
              </a:rPr>
              <a:t>BRITISH LEFT WAFFLES ON FALKLAND ISLANDS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merican Typewriter Condensed" pitchFamily="64" charset="0"/>
              </a:rPr>
              <a:t>STOLEN PAINTING FOUND BY TREE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810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43400" y="1828800"/>
            <a:ext cx="4343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Humanitarian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743200"/>
            <a:ext cx="44958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Industry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00600" y="3505200"/>
            <a:ext cx="3962400" cy="533400"/>
          </a:xfrm>
          <a:prstGeom prst="roundRect">
            <a:avLst>
              <a:gd name="adj" fmla="val 21601"/>
            </a:avLst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Government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4267200"/>
            <a:ext cx="42672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Academic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343400" y="5257800"/>
            <a:ext cx="44196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Education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43400" y="1676400"/>
            <a:ext cx="4343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Humanitarian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Machine translation for disaster relief and humanitarian aid.</a:t>
            </a:r>
          </a:p>
          <a:p>
            <a:r>
              <a:rPr lang="en-US" sz="2400" dirty="0" smtClean="0"/>
              <a:t>	Translate between aid workers and victims of 	disease or natural disaster.</a:t>
            </a:r>
          </a:p>
          <a:p>
            <a:endParaRPr lang="en-US" sz="2400" dirty="0" smtClean="0"/>
          </a:p>
          <a:p>
            <a:r>
              <a:rPr lang="en-US" sz="2400" dirty="0" smtClean="0"/>
              <a:t>Technologies such as spelling checkers to help revitalize endangered languages</a:t>
            </a:r>
          </a:p>
          <a:p>
            <a:endParaRPr lang="en-US" sz="2400" dirty="0" smtClean="0"/>
          </a:p>
          <a:p>
            <a:r>
              <a:rPr lang="en-US" sz="2400" dirty="0" smtClean="0"/>
              <a:t>Assistive technologies for people with disabilities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257800"/>
            <a:ext cx="194075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810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2743200"/>
            <a:ext cx="44958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Industry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33400"/>
            <a:ext cx="4191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engines</a:t>
            </a:r>
          </a:p>
          <a:p>
            <a:endParaRPr lang="en-US" sz="2400" dirty="0" smtClean="0"/>
          </a:p>
          <a:p>
            <a:r>
              <a:rPr lang="en-US" sz="2400" dirty="0" smtClean="0"/>
              <a:t>Natural language voice interfaces</a:t>
            </a:r>
          </a:p>
          <a:p>
            <a:r>
              <a:rPr lang="en-US" sz="2000" dirty="0" smtClean="0"/>
              <a:t>Talking to machines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Summarization</a:t>
            </a:r>
          </a:p>
          <a:p>
            <a:r>
              <a:rPr lang="en-US" sz="2000" dirty="0" smtClean="0"/>
              <a:t>because there is more information than people can attend to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Sentiment detection</a:t>
            </a:r>
          </a:p>
          <a:p>
            <a:r>
              <a:rPr lang="en-US" sz="2000" dirty="0" smtClean="0"/>
              <a:t>Did people like the product or movie?</a:t>
            </a:r>
          </a:p>
          <a:p>
            <a:endParaRPr lang="en-US" sz="2000" dirty="0" smtClean="0"/>
          </a:p>
          <a:p>
            <a:r>
              <a:rPr lang="en-US" sz="2400" dirty="0" smtClean="0"/>
              <a:t>Machine Translation</a:t>
            </a:r>
          </a:p>
          <a:p>
            <a:r>
              <a:rPr lang="en-US" sz="2000" dirty="0" smtClean="0"/>
              <a:t>Translate from one language to another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814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Facebook</a:t>
            </a:r>
            <a:endParaRPr lang="en-US" sz="2400" dirty="0" smtClean="0"/>
          </a:p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</a:t>
            </a:r>
          </a:p>
          <a:p>
            <a:r>
              <a:rPr lang="en-US" sz="2400" dirty="0" smtClean="0"/>
              <a:t>Yahoo</a:t>
            </a:r>
          </a:p>
          <a:p>
            <a:r>
              <a:rPr lang="en-US" sz="2400" dirty="0" smtClean="0"/>
              <a:t>Reuters</a:t>
            </a:r>
          </a:p>
          <a:p>
            <a:r>
              <a:rPr lang="en-US" sz="2400" dirty="0" smtClean="0"/>
              <a:t>General Motors</a:t>
            </a:r>
          </a:p>
          <a:p>
            <a:r>
              <a:rPr lang="en-US" sz="2400" dirty="0" smtClean="0"/>
              <a:t>Microsoft</a:t>
            </a:r>
          </a:p>
          <a:p>
            <a:r>
              <a:rPr lang="en-US" sz="2400" dirty="0" smtClean="0"/>
              <a:t>Amazon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3505200"/>
            <a:ext cx="3962400" cy="533400"/>
          </a:xfrm>
          <a:prstGeom prst="roundRect">
            <a:avLst>
              <a:gd name="adj" fmla="val 21601"/>
            </a:avLst>
          </a:prstGeom>
          <a:solidFill>
            <a:srgbClr val="FF5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Government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533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National Security: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more information than human analysts can attend to.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0574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Machine Translation</a:t>
            </a:r>
          </a:p>
          <a:p>
            <a:endParaRPr lang="en-US" sz="2400" dirty="0" smtClean="0"/>
          </a:p>
          <a:p>
            <a:r>
              <a:rPr lang="en-US" sz="2400" dirty="0" smtClean="0"/>
              <a:t>Speech recognition</a:t>
            </a:r>
          </a:p>
          <a:p>
            <a:endParaRPr lang="en-US" sz="2400" dirty="0" smtClean="0"/>
          </a:p>
          <a:p>
            <a:r>
              <a:rPr lang="en-US" sz="2400" dirty="0" smtClean="0"/>
              <a:t>Summarization and information extraction</a:t>
            </a:r>
          </a:p>
          <a:p>
            <a:endParaRPr lang="en-US" sz="2400" dirty="0" smtClean="0"/>
          </a:p>
          <a:p>
            <a:r>
              <a:rPr lang="en-US" sz="2400" dirty="0" smtClean="0"/>
              <a:t>Detection of sentiment and deception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ags-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86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IO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1828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3" descr="wugs-logo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09600"/>
            <a:ext cx="19526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2362200" y="6858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International Linguistics Olympiad</a:t>
            </a:r>
          </a:p>
        </p:txBody>
      </p:sp>
      <p:pic>
        <p:nvPicPr>
          <p:cNvPr id="5126" name="Picture 15" descr="flags-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2867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553200" cy="159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/>
          </a:p>
          <a:p>
            <a:pPr algn="ctr">
              <a:spcBef>
                <a:spcPct val="50000"/>
              </a:spcBef>
            </a:pPr>
            <a:r>
              <a:rPr lang="en-US" sz="2400" b="1">
                <a:hlinkClick r:id="rId6"/>
              </a:rPr>
              <a:t>http://www.ioling.org</a:t>
            </a:r>
            <a:endParaRPr lang="en-US" sz="2400" b="1"/>
          </a:p>
          <a:p>
            <a:pPr algn="ctr">
              <a:spcBef>
                <a:spcPct val="5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810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3400" y="5791200"/>
            <a:ext cx="44196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Education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0574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Computer Assisted Language Learning</a:t>
            </a:r>
          </a:p>
          <a:p>
            <a:r>
              <a:rPr lang="en-US" sz="2400" dirty="0" smtClean="0"/>
              <a:t>Automatically detect errors</a:t>
            </a:r>
          </a:p>
          <a:p>
            <a:endParaRPr lang="en-US" sz="2800" dirty="0" smtClean="0"/>
          </a:p>
          <a:p>
            <a:r>
              <a:rPr lang="en-US" sz="2800" dirty="0" smtClean="0"/>
              <a:t>Automated grading of essays</a:t>
            </a:r>
          </a:p>
          <a:p>
            <a:r>
              <a:rPr lang="en-US" sz="2400" dirty="0" smtClean="0"/>
              <a:t>Educational Testing Service</a:t>
            </a:r>
          </a:p>
          <a:p>
            <a:endParaRPr lang="en-US" sz="2800" dirty="0" smtClean="0"/>
          </a:p>
          <a:p>
            <a:r>
              <a:rPr lang="en-US" sz="2800" dirty="0" smtClean="0"/>
              <a:t>Analysis of educational dialogue</a:t>
            </a:r>
          </a:p>
          <a:p>
            <a:r>
              <a:rPr lang="en-US" sz="2400" dirty="0" smtClean="0"/>
              <a:t>The way you interact affects the way you learn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81000"/>
            <a:ext cx="4419600" cy="1219200"/>
          </a:xfrm>
          <a:prstGeom prst="roundRect">
            <a:avLst/>
          </a:prstGeom>
          <a:solidFill>
            <a:srgbClr val="FB4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Careers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572000"/>
            <a:ext cx="4267200" cy="609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Academic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057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at a university</a:t>
            </a:r>
          </a:p>
          <a:p>
            <a:endParaRPr lang="en-US" sz="2400" dirty="0" smtClean="0"/>
          </a:p>
          <a:p>
            <a:r>
              <a:rPr lang="en-US" sz="2400" dirty="0" smtClean="0"/>
              <a:t>Train the next generation</a:t>
            </a:r>
          </a:p>
          <a:p>
            <a:endParaRPr lang="en-US" sz="2400" dirty="0" smtClean="0"/>
          </a:p>
          <a:p>
            <a:r>
              <a:rPr lang="en-US" sz="2400" dirty="0" smtClean="0"/>
              <a:t>Do research on unsolved problems in Natural Language Processing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Fascinating, addictive language puzzles</a:t>
            </a:r>
            <a:br>
              <a:rPr lang="en-US" sz="3500" smtClean="0"/>
            </a:br>
            <a:endParaRPr lang="en-US" sz="3500" smtClean="0"/>
          </a:p>
        </p:txBody>
      </p:sp>
      <p:pic>
        <p:nvPicPr>
          <p:cNvPr id="7171" name="Picture 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90763"/>
            <a:ext cx="4038600" cy="804862"/>
          </a:xfrm>
          <a:noFill/>
        </p:spPr>
      </p:pic>
      <p:pic>
        <p:nvPicPr>
          <p:cNvPr id="7172" name="Picture 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895600"/>
            <a:ext cx="4038600" cy="1212850"/>
          </a:xfrm>
          <a:noFill/>
        </p:spPr>
      </p:pic>
      <p:pic>
        <p:nvPicPr>
          <p:cNvPr id="7173" name="Picture 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8500" y="4419600"/>
            <a:ext cx="3554413" cy="1223963"/>
          </a:xfrm>
          <a:noFill/>
        </p:spPr>
      </p:pic>
      <p:pic>
        <p:nvPicPr>
          <p:cNvPr id="7174" name="Picture 6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8200" y="5791200"/>
            <a:ext cx="3228975" cy="184150"/>
          </a:xfrm>
          <a:noFill/>
        </p:spPr>
      </p:pic>
      <p:pic>
        <p:nvPicPr>
          <p:cNvPr id="7175" name="Picture 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124200"/>
            <a:ext cx="15287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191000"/>
            <a:ext cx="3228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7"/>
          <p:cNvSpPr txBox="1">
            <a:spLocks noChangeArrowheads="1"/>
          </p:cNvSpPr>
          <p:nvPr/>
        </p:nvSpPr>
        <p:spPr bwMode="auto">
          <a:xfrm>
            <a:off x="609600" y="1524000"/>
            <a:ext cx="25146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Tajik</a:t>
            </a:r>
          </a:p>
        </p:txBody>
      </p:sp>
      <p:sp>
        <p:nvSpPr>
          <p:cNvPr id="7178" name="Text Box 68"/>
          <p:cNvSpPr txBox="1">
            <a:spLocks noChangeArrowheads="1"/>
          </p:cNvSpPr>
          <p:nvPr/>
        </p:nvSpPr>
        <p:spPr bwMode="auto">
          <a:xfrm>
            <a:off x="5029200" y="2209800"/>
            <a:ext cx="33528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Luvian</a:t>
            </a:r>
          </a:p>
        </p:txBody>
      </p:sp>
      <p:sp>
        <p:nvSpPr>
          <p:cNvPr id="7179" name="Text Box 69"/>
          <p:cNvSpPr txBox="1">
            <a:spLocks noChangeArrowheads="1"/>
          </p:cNvSpPr>
          <p:nvPr/>
        </p:nvSpPr>
        <p:spPr bwMode="auto">
          <a:xfrm>
            <a:off x="457200" y="3733800"/>
            <a:ext cx="3657600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Swahili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Linguistics and NACLO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1752600"/>
          </a:xfrm>
        </p:spPr>
        <p:txBody>
          <a:bodyPr/>
          <a:lstStyle/>
          <a:p>
            <a:pPr eaLnBrk="1" hangingPunct="1"/>
            <a:r>
              <a:rPr lang="en-US" smtClean="0"/>
              <a:t>Languages have structure that you can discover.</a:t>
            </a:r>
          </a:p>
        </p:txBody>
      </p:sp>
      <p:pic>
        <p:nvPicPr>
          <p:cNvPr id="15364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76231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05400"/>
            <a:ext cx="3276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743200" y="304800"/>
            <a:ext cx="5943600" cy="1112838"/>
          </a:xfrm>
        </p:spPr>
        <p:txBody>
          <a:bodyPr/>
          <a:lstStyle/>
          <a:p>
            <a:pPr eaLnBrk="1" hangingPunct="1"/>
            <a:r>
              <a:rPr lang="en-US" smtClean="0"/>
              <a:t>NACLO: what?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A nation-wide pencil and paper contest with no pre-requisites.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Free too!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smtClean="0"/>
              <a:t>Problems about human language and computation.</a:t>
            </a:r>
            <a:endParaRPr lang="en-US" sz="3000" smtClean="0"/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Easy problems: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everyone has a good time and learns something about human language and/or computation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Hard problems: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identify the students who are most skilled at seeing patterns and structure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assemble a team that can win an international competition</a:t>
            </a:r>
            <a:endParaRPr lang="en-US" smtClean="0"/>
          </a:p>
        </p:txBody>
      </p:sp>
      <p:pic>
        <p:nvPicPr>
          <p:cNvPr id="8196" name="Picture 3" descr="alex-martin-ben-dami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76200"/>
            <a:ext cx="3181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NACLO: when and where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Open competition</a:t>
            </a:r>
          </a:p>
          <a:p>
            <a:pPr lvl="1" eaLnBrk="1" hangingPunct="1"/>
            <a:r>
              <a:rPr lang="en-US" dirty="0" smtClean="0"/>
              <a:t>January 31, 2013</a:t>
            </a:r>
            <a:endParaRPr lang="en-US" dirty="0" smtClean="0"/>
          </a:p>
          <a:p>
            <a:pPr eaLnBrk="1" hangingPunct="1"/>
            <a:r>
              <a:rPr lang="en-US" dirty="0" smtClean="0"/>
              <a:t>Invitational competition</a:t>
            </a:r>
          </a:p>
          <a:p>
            <a:pPr lvl="1" eaLnBrk="1" hangingPunct="1"/>
            <a:r>
              <a:rPr lang="en-US" dirty="0" smtClean="0"/>
              <a:t>Mid March</a:t>
            </a:r>
          </a:p>
          <a:p>
            <a:pPr eaLnBrk="1" hangingPunct="1"/>
            <a:r>
              <a:rPr lang="en-US" dirty="0" smtClean="0"/>
              <a:t>You can participate at your school or </a:t>
            </a:r>
            <a:r>
              <a:rPr lang="en-US" dirty="0" smtClean="0"/>
              <a:t>at a university host site.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NACLO: Who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Any student who is not in college yet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Mostly high school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Some middle school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/>
              <a:t>Winners have been 13 to 18 years old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hoto of U.S. team showing their awards at the 2008 International Linguistics Olympiad in Bulgar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685800"/>
            <a:ext cx="4124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Photo of team members holding the U.S.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38687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Photo of the U.S. team that competed in 2009 International Linguistics Olympiad, Wroclaw, Polan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3581400"/>
            <a:ext cx="4362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team-and-award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39608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04800" y="152400"/>
            <a:ext cx="708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IOL  International Linguistics Olympiad</a:t>
            </a:r>
          </a:p>
          <a:p>
            <a:r>
              <a:rPr lang="en-US" sz="2800"/>
              <a:t>http://www.ioling.org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1188</Words>
  <Application>Microsoft Office PowerPoint</Application>
  <PresentationFormat>On-screen Show (4:3)</PresentationFormat>
  <Paragraphs>209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North American Computational Linguistics Olympiad</vt:lpstr>
      <vt:lpstr>Web sites</vt:lpstr>
      <vt:lpstr>PowerPoint Presentation</vt:lpstr>
      <vt:lpstr>Fascinating, addictive language puzzles </vt:lpstr>
      <vt:lpstr>Linguistics and NACLO</vt:lpstr>
      <vt:lpstr>NACLO: what?</vt:lpstr>
      <vt:lpstr>NACLO: when and where</vt:lpstr>
      <vt:lpstr>NACLO: Who</vt:lpstr>
      <vt:lpstr>PowerPoint Presentation</vt:lpstr>
      <vt:lpstr>NACLO and IOL</vt:lpstr>
      <vt:lpstr>What is Linguistics?</vt:lpstr>
      <vt:lpstr>Questions that Linguists ask</vt:lpstr>
      <vt:lpstr>Why linguistics? </vt:lpstr>
      <vt:lpstr>PowerPoint Presentation</vt:lpstr>
      <vt:lpstr>What is NLP?</vt:lpstr>
      <vt:lpstr>We produce language to talk to </vt:lpstr>
      <vt:lpstr>You use Natural Language Processing every day</vt:lpstr>
      <vt:lpstr>But what IS NLP?</vt:lpstr>
      <vt:lpstr>bab, dad, gag</vt:lpstr>
      <vt:lpstr>PowerPoint Presentation</vt:lpstr>
      <vt:lpstr>Where are the words?</vt:lpstr>
      <vt:lpstr>Where are the words?</vt:lpstr>
      <vt:lpstr>PowerPoint Presentation</vt:lpstr>
      <vt:lpstr>PowerPoint Presentation</vt:lpstr>
      <vt:lpstr>Ambiguity in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lsl</dc:creator>
  <cp:lastModifiedBy>Lori Levin</cp:lastModifiedBy>
  <cp:revision>37</cp:revision>
  <dcterms:created xsi:type="dcterms:W3CDTF">2010-12-13T20:06:49Z</dcterms:created>
  <dcterms:modified xsi:type="dcterms:W3CDTF">2012-10-10T04:15:18Z</dcterms:modified>
</cp:coreProperties>
</file>