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4" r:id="rId29"/>
    <p:sldId id="28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A3FC-4538-41F3-A43F-2250EBC6EB6F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00EB-8059-4864-8AC1-15BD99C09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51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A3FC-4538-41F3-A43F-2250EBC6EB6F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00EB-8059-4864-8AC1-15BD99C09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1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A3FC-4538-41F3-A43F-2250EBC6EB6F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00EB-8059-4864-8AC1-15BD99C09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96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A3FC-4538-41F3-A43F-2250EBC6EB6F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00EB-8059-4864-8AC1-15BD99C09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7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A3FC-4538-41F3-A43F-2250EBC6EB6F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00EB-8059-4864-8AC1-15BD99C09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7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A3FC-4538-41F3-A43F-2250EBC6EB6F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00EB-8059-4864-8AC1-15BD99C09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2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A3FC-4538-41F3-A43F-2250EBC6EB6F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00EB-8059-4864-8AC1-15BD99C09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1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A3FC-4538-41F3-A43F-2250EBC6EB6F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00EB-8059-4864-8AC1-15BD99C09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9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A3FC-4538-41F3-A43F-2250EBC6EB6F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00EB-8059-4864-8AC1-15BD99C09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7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A3FC-4538-41F3-A43F-2250EBC6EB6F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00EB-8059-4864-8AC1-15BD99C09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7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A3FC-4538-41F3-A43F-2250EBC6EB6F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00EB-8059-4864-8AC1-15BD99C09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0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7A3FC-4538-41F3-A43F-2250EBC6EB6F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D00EB-8059-4864-8AC1-15BD99C09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69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assets/problems/soln07.doc" TargetMode="External"/><Relationship Id="rId2" Type="http://schemas.openxmlformats.org/officeDocument/2006/relationships/hyperlink" Target="http://www.naclo.cs.cmu.edu/assets/problems/prob07.pdf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assets/problems/naclo09sol.pdf" TargetMode="External"/><Relationship Id="rId2" Type="http://schemas.openxmlformats.org/officeDocument/2006/relationships/hyperlink" Target="http://www.naclo.cs.cmu.edu/assets/problems/naclo09prob_r2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assets/problems/naclo09sol.pdf" TargetMode="External"/><Relationship Id="rId2" Type="http://schemas.openxmlformats.org/officeDocument/2006/relationships/hyperlink" Target="http://www.naclo.cs.cmu.edu/assets/problems/naclo09prob_r2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problems2010/ES.pdf" TargetMode="External"/><Relationship Id="rId2" Type="http://schemas.openxmlformats.org/officeDocument/2006/relationships/hyperlink" Target="http://www.naclo.cs.cmu.edu/problems2010/E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problems2010/IS.pdf" TargetMode="External"/><Relationship Id="rId2" Type="http://schemas.openxmlformats.org/officeDocument/2006/relationships/hyperlink" Target="http://www.naclo.cs.cmu.edu/problems2010/I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problems2010/KS.pdf" TargetMode="External"/><Relationship Id="rId2" Type="http://schemas.openxmlformats.org/officeDocument/2006/relationships/hyperlink" Target="http://www.naclo.cs.cmu.edu/problems2010/K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problems2010/LS.pdf" TargetMode="External"/><Relationship Id="rId2" Type="http://schemas.openxmlformats.org/officeDocument/2006/relationships/hyperlink" Target="http://www.naclo.cs.cmu.edu/problems2010/L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clo.cs.cmu.edu/problems2010/P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problems2011/AS.pdf" TargetMode="External"/><Relationship Id="rId2" Type="http://schemas.openxmlformats.org/officeDocument/2006/relationships/hyperlink" Target="http://www.naclo.cs.cmu.edu/problems2011/A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problems2012/NACLO2012ROUND1SOLUTIONS.pdf" TargetMode="External"/><Relationship Id="rId2" Type="http://schemas.openxmlformats.org/officeDocument/2006/relationships/hyperlink" Target="http://www.naclo.cs.cmu.edu/problems2012/NACLO2012ROUND1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problems2012/NACLO2012ROUND1SOLUTIONS.pdf" TargetMode="External"/><Relationship Id="rId2" Type="http://schemas.openxmlformats.org/officeDocument/2006/relationships/hyperlink" Target="http://www.naclo.cs.cmu.edu/problems2012/NACLO2012ROUND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assets/problems/soln07.doc" TargetMode="External"/><Relationship Id="rId2" Type="http://schemas.openxmlformats.org/officeDocument/2006/relationships/hyperlink" Target="http://www.naclo.cs.cmu.edu/assets/problems/prob07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problems2012/NACLO2012ROUND2SOLUTIONS.pdf" TargetMode="External"/><Relationship Id="rId2" Type="http://schemas.openxmlformats.org/officeDocument/2006/relationships/hyperlink" Target="http://www.naclo.cs.cmu.edu/problems2012/NACLO2012ROUND2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problems2012/NACLO2012ROUND2SOLUTIONS.pdf" TargetMode="External"/><Relationship Id="rId2" Type="http://schemas.openxmlformats.org/officeDocument/2006/relationships/hyperlink" Target="http://www.naclo.cs.cmu.edu/problems2012/NACLO2012ROUND2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problems2012/NACLO2012ROUND2SOLUTIONS.pdf" TargetMode="External"/><Relationship Id="rId2" Type="http://schemas.openxmlformats.org/officeDocument/2006/relationships/hyperlink" Target="http://www.naclo.cs.cmu.edu/problems2012/NACLO2012ROUND2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pdf-split/N2013-CS.pdf" TargetMode="External"/><Relationship Id="rId2" Type="http://schemas.openxmlformats.org/officeDocument/2006/relationships/hyperlink" Target="http://www.naclo.cs.cmu.edu/pdf-split/N2013-C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clo.cs.cmu.edu/pdf-split/N2013-F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pdf-split/N2013-HS.pdf" TargetMode="External"/><Relationship Id="rId2" Type="http://schemas.openxmlformats.org/officeDocument/2006/relationships/hyperlink" Target="http://www.naclo.cs.cmu.edu/pdf-split/N2013-H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pdf-split/N2013-LS.pdf" TargetMode="External"/><Relationship Id="rId2" Type="http://schemas.openxmlformats.org/officeDocument/2006/relationships/hyperlink" Target="http://www.naclo.cs.cmu.edu/pdf-split/N2013-L.pd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pdf-split/NS2013-NS.pdf" TargetMode="External"/><Relationship Id="rId2" Type="http://schemas.openxmlformats.org/officeDocument/2006/relationships/hyperlink" Target="http://www.naclo.cs.cmu.edu/pdf-split/N2013-N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clo.cs.cmu.edu/pdf-split/N2013-Q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assets/problems/naclo08r1_sol.pdf" TargetMode="External"/><Relationship Id="rId2" Type="http://schemas.openxmlformats.org/officeDocument/2006/relationships/hyperlink" Target="http://www.naclo.cs.cmu.edu/assets/problems/naclo08r1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assets/problems/naclo08r2_sol.pdf" TargetMode="External"/><Relationship Id="rId2" Type="http://schemas.openxmlformats.org/officeDocument/2006/relationships/hyperlink" Target="http://www.naclo.cs.cmu.edu/assets/problems/naclo08r2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assets/problems/naclo08r2_sol.pdf" TargetMode="External"/><Relationship Id="rId2" Type="http://schemas.openxmlformats.org/officeDocument/2006/relationships/hyperlink" Target="http://www.naclo.cs.cmu.edu/assets/problems/naclo08r2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assets/problems/naclo08r2_sol.pdf" TargetMode="External"/><Relationship Id="rId2" Type="http://schemas.openxmlformats.org/officeDocument/2006/relationships/hyperlink" Target="http://www.naclo.cs.cmu.edu/assets/problems/naclo08r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assets/problems/naclo08r2_sol.pdf" TargetMode="External"/><Relationship Id="rId2" Type="http://schemas.openxmlformats.org/officeDocument/2006/relationships/hyperlink" Target="http://www.naclo.cs.cmu.edu/assets/problems/naclo08r2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assets/problems/naclo09sol.pdf" TargetMode="External"/><Relationship Id="rId2" Type="http://schemas.openxmlformats.org/officeDocument/2006/relationships/hyperlink" Target="http://www.naclo.cs.cmu.edu/assets/problems/naclo09prob_r1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lo.cs.cmu.edu/assets/problems/naclo09sol.pdf" TargetMode="External"/><Relationship Id="rId2" Type="http://schemas.openxmlformats.org/officeDocument/2006/relationships/hyperlink" Target="http://www.naclo.cs.cmu.edu/assets/problems/naclo09prob_r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Pooh’s</a:t>
            </a:r>
            <a:r>
              <a:rPr lang="en-US" dirty="0" smtClean="0"/>
              <a:t> </a:t>
            </a:r>
            <a:r>
              <a:rPr lang="en-US" dirty="0" err="1" smtClean="0"/>
              <a:t>Enclyclopedia</a:t>
            </a:r>
            <a:r>
              <a:rPr lang="en-US" dirty="0" smtClean="0"/>
              <a:t> (2007)</a:t>
            </a:r>
            <a:br>
              <a:rPr lang="en-US" dirty="0" smtClean="0"/>
            </a:br>
            <a:r>
              <a:rPr lang="en-US" dirty="0" smtClean="0"/>
              <a:t>Rating:  fun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Think about how search engines work while helping </a:t>
            </a:r>
            <a:r>
              <a:rPr lang="en-US" sz="4000" b="1" dirty="0" err="1" smtClean="0"/>
              <a:t>Whinnie</a:t>
            </a:r>
            <a:r>
              <a:rPr lang="en-US" sz="4000" b="1" dirty="0" smtClean="0"/>
              <a:t> the Pooh and his friends solve their problems.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Problem: </a:t>
            </a:r>
            <a:r>
              <a:rPr lang="en-US" sz="2400" dirty="0" smtClean="0">
                <a:hlinkClick r:id="rId2"/>
              </a:rPr>
              <a:t>http://www.naclo.cs.cmu.edu/assets/problems/prob07.pdf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Solution:</a:t>
            </a:r>
          </a:p>
          <a:p>
            <a:pPr marL="0" indent="0">
              <a:buNone/>
            </a:pPr>
            <a:r>
              <a:rPr lang="en-US" sz="2400" dirty="0" smtClean="0">
                <a:hlinkClick r:id="rId3"/>
              </a:rPr>
              <a:t>http://www.naclo.cs.cmu.edu/assets/problems/soln07.doc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767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Sk8 </a:t>
            </a:r>
            <a:r>
              <a:rPr lang="en-US" dirty="0" err="1" smtClean="0"/>
              <a:t>Parsr</a:t>
            </a:r>
            <a:r>
              <a:rPr lang="en-US" dirty="0" smtClean="0"/>
              <a:t> (2009, invitational)</a:t>
            </a:r>
            <a:br>
              <a:rPr lang="en-US" dirty="0" smtClean="0"/>
            </a:br>
            <a:r>
              <a:rPr lang="en-US" dirty="0" smtClean="0"/>
              <a:t>Rating: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9530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900" b="1" dirty="0" smtClean="0"/>
              <a:t>In this fictional video game, the moves can be pretty complex.   But how complex can they get before they break the program?   </a:t>
            </a:r>
          </a:p>
          <a:p>
            <a:pPr marL="0" indent="0">
              <a:buNone/>
            </a:pPr>
            <a:endParaRPr lang="en-US" sz="5900" b="1" dirty="0"/>
          </a:p>
          <a:p>
            <a:pPr marL="0" indent="0">
              <a:buNone/>
            </a:pPr>
            <a:r>
              <a:rPr lang="en-US" sz="5900" b="1" dirty="0" smtClean="0"/>
              <a:t>Learn about shift-reduce parsing.   A technique that computers use for identifying structure in human languages and programming languages. </a:t>
            </a:r>
            <a:endParaRPr lang="en-US" sz="5900" b="1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6700" dirty="0" smtClean="0"/>
              <a:t>Problem:</a:t>
            </a:r>
          </a:p>
          <a:p>
            <a:pPr marL="0" indent="0">
              <a:buNone/>
            </a:pPr>
            <a:r>
              <a:rPr lang="en-US" sz="4200" dirty="0" smtClean="0">
                <a:hlinkClick r:id="rId2"/>
              </a:rPr>
              <a:t>http://www.naclo.cs.cmu.edu/assets/problems/naclo09prob_r2.pdf</a:t>
            </a:r>
            <a:endParaRPr lang="en-US" sz="4200" dirty="0"/>
          </a:p>
          <a:p>
            <a:pPr marL="0" indent="0">
              <a:buNone/>
            </a:pPr>
            <a:r>
              <a:rPr lang="en-US" sz="6700" dirty="0" smtClean="0"/>
              <a:t>Solution:</a:t>
            </a:r>
          </a:p>
          <a:p>
            <a:pPr marL="0" indent="0">
              <a:buNone/>
            </a:pPr>
            <a:r>
              <a:rPr lang="en-US" sz="4200" dirty="0" smtClean="0">
                <a:hlinkClick r:id="rId3"/>
              </a:rPr>
              <a:t>http://www.naclo.cs.cmu.edu/assets/problems/naclo09sol.pdf</a:t>
            </a:r>
            <a:endParaRPr lang="en-US" sz="4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221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Orwellspeak</a:t>
            </a:r>
            <a:r>
              <a:rPr lang="en-US" dirty="0" smtClean="0"/>
              <a:t> (2009, invitational)</a:t>
            </a:r>
            <a:br>
              <a:rPr lang="en-US" dirty="0" smtClean="0"/>
            </a:br>
            <a:r>
              <a:rPr lang="en-US" dirty="0" smtClean="0"/>
              <a:t>Rating: Champion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9800" b="1" dirty="0" smtClean="0"/>
              <a:t>In a dystopian future, a repressive government tries to prevent people from saying false sentences.    </a:t>
            </a:r>
          </a:p>
          <a:p>
            <a:pPr marL="0" indent="0">
              <a:buNone/>
            </a:pPr>
            <a:endParaRPr lang="en-US" sz="9800" b="1" dirty="0"/>
          </a:p>
          <a:p>
            <a:pPr marL="0" indent="0">
              <a:buNone/>
            </a:pPr>
            <a:r>
              <a:rPr lang="en-US" sz="9800" b="1" dirty="0" smtClean="0"/>
              <a:t>Learn about context-free grammars and </a:t>
            </a:r>
            <a:r>
              <a:rPr lang="en-US" sz="9800" b="1" dirty="0" err="1" smtClean="0"/>
              <a:t>markov</a:t>
            </a:r>
            <a:r>
              <a:rPr lang="en-US" sz="9800" b="1" dirty="0"/>
              <a:t> </a:t>
            </a:r>
            <a:r>
              <a:rPr lang="en-US" sz="9800" b="1" dirty="0" smtClean="0"/>
              <a:t>models, computational techniques for  describing sequences.    </a:t>
            </a:r>
            <a:endParaRPr lang="en-US" sz="9800" b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5400" dirty="0" smtClean="0"/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en-US" sz="16000" dirty="0" smtClean="0"/>
              <a:t>Problem:</a:t>
            </a:r>
          </a:p>
          <a:p>
            <a:pPr marL="0" indent="0">
              <a:buNone/>
            </a:pPr>
            <a:r>
              <a:rPr lang="en-US" sz="8000" dirty="0" smtClean="0">
                <a:hlinkClick r:id="rId2"/>
              </a:rPr>
              <a:t>http://www.naclo.cs.cmu.edu/assets/problems/naclo09prob_r2.pdf</a:t>
            </a:r>
            <a:endParaRPr lang="en-US" sz="8000" dirty="0" smtClean="0"/>
          </a:p>
          <a:p>
            <a:pPr marL="0" indent="0">
              <a:buNone/>
            </a:pPr>
            <a:r>
              <a:rPr lang="en-US" sz="16000" dirty="0" smtClean="0"/>
              <a:t>Solution:</a:t>
            </a:r>
          </a:p>
          <a:p>
            <a:pPr marL="0" indent="0">
              <a:buNone/>
            </a:pPr>
            <a:r>
              <a:rPr lang="en-US" sz="8000" dirty="0" smtClean="0">
                <a:hlinkClick r:id="rId3"/>
              </a:rPr>
              <a:t>http://www.naclo.cs.cmu.edu/assets/problems/naclo09sol.pdf</a:t>
            </a:r>
            <a:endParaRPr lang="en-US" sz="8000" dirty="0" smtClean="0"/>
          </a:p>
          <a:p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074854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Texting, Texting, One, Two, Three (2010 open)</a:t>
            </a:r>
            <a:br>
              <a:rPr lang="en-US" sz="3200" dirty="0" smtClean="0"/>
            </a:br>
            <a:r>
              <a:rPr lang="en-US" sz="3200" dirty="0" smtClean="0"/>
              <a:t>Rating: Challenge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/>
              <a:t>Learn about data compression while cracking a code.</a:t>
            </a:r>
            <a:endParaRPr lang="en-US" sz="4800" b="1" dirty="0"/>
          </a:p>
          <a:p>
            <a:pPr marL="0" indent="0">
              <a:buNone/>
            </a:pPr>
            <a:endParaRPr lang="en-US" sz="2800" dirty="0" smtClean="0">
              <a:hlinkClick r:id="rId2"/>
            </a:endParaRPr>
          </a:p>
          <a:p>
            <a:r>
              <a:rPr lang="en-US" sz="2800" dirty="0" smtClean="0"/>
              <a:t>Problem:</a:t>
            </a:r>
          </a:p>
          <a:p>
            <a:r>
              <a:rPr lang="en-US" sz="2800" dirty="0" smtClean="0">
                <a:hlinkClick r:id="rId2"/>
              </a:rPr>
              <a:t>http://www.naclo.cs.cmu.edu/problems2010/E.pdf</a:t>
            </a:r>
            <a:endParaRPr lang="en-US" sz="2800" dirty="0" smtClean="0"/>
          </a:p>
          <a:p>
            <a:r>
              <a:rPr lang="en-US" sz="2800" dirty="0" smtClean="0"/>
              <a:t>Solution: </a:t>
            </a:r>
          </a:p>
          <a:p>
            <a:r>
              <a:rPr lang="en-US" sz="2800" dirty="0" smtClean="0">
                <a:hlinkClick r:id="rId3"/>
              </a:rPr>
              <a:t>http://www.naclo.cs.cmu.edu/problems2010/ES.pdf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07053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Dogs and Cats on Trees (2010, Invitational)</a:t>
            </a:r>
            <a:br>
              <a:rPr lang="en-US" sz="4000" dirty="0" smtClean="0"/>
            </a:br>
            <a:r>
              <a:rPr lang="en-US" dirty="0" smtClean="0"/>
              <a:t>Rating: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b="1" dirty="0" smtClean="0"/>
              <a:t>Learn how computers parse sentences and learn Malayalam (a language from India) at the same time.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Problem:</a:t>
            </a:r>
          </a:p>
          <a:p>
            <a:pPr marL="0" indent="0">
              <a:buNone/>
            </a:pPr>
            <a:r>
              <a:rPr lang="en-US" sz="2800" dirty="0" smtClean="0">
                <a:hlinkClick r:id="rId2"/>
              </a:rPr>
              <a:t>http://www.naclo.cs.cmu.edu/problems2010/I.pdf</a:t>
            </a:r>
            <a:endParaRPr lang="en-US" sz="2800" dirty="0" smtClean="0"/>
          </a:p>
          <a:p>
            <a:pPr marL="0" indent="0">
              <a:buNone/>
            </a:pPr>
            <a:r>
              <a:rPr lang="en-US" dirty="0" smtClean="0"/>
              <a:t>Solution:</a:t>
            </a:r>
          </a:p>
          <a:p>
            <a:pPr marL="0" indent="0">
              <a:buNone/>
            </a:pPr>
            <a:r>
              <a:rPr lang="en-US" sz="2800" dirty="0" smtClean="0">
                <a:hlinkClick r:id="rId3"/>
              </a:rPr>
              <a:t>http://www.naclo.cs.cmu.edu/problems2010/IS.pdf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6558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 u </a:t>
            </a:r>
            <a:r>
              <a:rPr lang="en-US" dirty="0" err="1" smtClean="0"/>
              <a:t>cn</a:t>
            </a:r>
            <a:r>
              <a:rPr lang="en-US" dirty="0" smtClean="0"/>
              <a:t> </a:t>
            </a:r>
            <a:r>
              <a:rPr lang="en-US" dirty="0" err="1" smtClean="0"/>
              <a:t>rd</a:t>
            </a:r>
            <a:r>
              <a:rPr lang="en-US" dirty="0" smtClean="0"/>
              <a:t> </a:t>
            </a:r>
            <a:r>
              <a:rPr lang="en-US" dirty="0" err="1" smtClean="0"/>
              <a:t>ths</a:t>
            </a:r>
            <a:r>
              <a:rPr lang="en-US" dirty="0" smtClean="0"/>
              <a:t> (2010, invitational)</a:t>
            </a:r>
            <a:br>
              <a:rPr lang="en-US" dirty="0" smtClean="0"/>
            </a:br>
            <a:r>
              <a:rPr lang="en-US" dirty="0" smtClean="0"/>
              <a:t>Rating: Will work for fun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500" b="1" dirty="0" smtClean="0"/>
              <a:t>The overworked employees in a call center have developed a strange writing system with abbreviations.   Can you decipher it?</a:t>
            </a:r>
          </a:p>
          <a:p>
            <a:pPr marL="0" indent="0">
              <a:buNone/>
            </a:pPr>
            <a:endParaRPr lang="en-US" sz="3500" b="1" dirty="0" smtClean="0"/>
          </a:p>
          <a:p>
            <a:pPr marL="0" indent="0">
              <a:buNone/>
            </a:pPr>
            <a:r>
              <a:rPr lang="en-US" sz="3500" b="1" dirty="0" smtClean="0"/>
              <a:t>But watch out, they make typos!</a:t>
            </a:r>
            <a:endParaRPr lang="en-US" sz="3500" b="1" dirty="0"/>
          </a:p>
          <a:p>
            <a:endParaRPr lang="en-US" dirty="0" smtClean="0"/>
          </a:p>
          <a:p>
            <a:r>
              <a:rPr lang="en-US" dirty="0" smtClean="0"/>
              <a:t>Problem:</a:t>
            </a:r>
          </a:p>
          <a:p>
            <a:r>
              <a:rPr lang="en-US" sz="2800" dirty="0" smtClean="0">
                <a:hlinkClick r:id="rId2"/>
              </a:rPr>
              <a:t>http://www.naclo.cs.cmu.edu/problems2010/K.pdf</a:t>
            </a:r>
            <a:endParaRPr lang="en-US" sz="2800" dirty="0"/>
          </a:p>
          <a:p>
            <a:r>
              <a:rPr lang="en-US" dirty="0" smtClean="0"/>
              <a:t>Solution:</a:t>
            </a:r>
          </a:p>
          <a:p>
            <a:r>
              <a:rPr lang="en-US" sz="2800" dirty="0" smtClean="0">
                <a:hlinkClick r:id="rId3"/>
              </a:rPr>
              <a:t>http://www.naclo.cs.cmu.edu/problems2010/KS.pdf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964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Real Money (2010, invitational)</a:t>
            </a:r>
            <a:br>
              <a:rPr lang="en-US" dirty="0" smtClean="0"/>
            </a:br>
            <a:r>
              <a:rPr lang="en-US" dirty="0" smtClean="0"/>
              <a:t>Rating: Challenge with math!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602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This is a basic math puzzle, except it’s in Quechua (a language from South America). 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dirty="0" smtClean="0"/>
              <a:t>Problem:</a:t>
            </a:r>
          </a:p>
          <a:p>
            <a:pPr marL="0" indent="0">
              <a:buNone/>
            </a:pPr>
            <a:r>
              <a:rPr lang="en-US" sz="2800" dirty="0" smtClean="0">
                <a:hlinkClick r:id="rId2"/>
              </a:rPr>
              <a:t>http://www.naclo.cs.cmu.edu/problems2010/L.pdf</a:t>
            </a:r>
            <a:endParaRPr lang="en-US" sz="2800" dirty="0"/>
          </a:p>
          <a:p>
            <a:pPr marL="0" indent="0">
              <a:buNone/>
            </a:pPr>
            <a:r>
              <a:rPr lang="en-US" dirty="0" smtClean="0"/>
              <a:t>Solution:</a:t>
            </a:r>
          </a:p>
          <a:p>
            <a:pPr marL="0" indent="0">
              <a:buNone/>
            </a:pPr>
            <a:r>
              <a:rPr lang="en-US" sz="2800" dirty="0" smtClean="0">
                <a:hlinkClick r:id="rId3"/>
              </a:rPr>
              <a:t>http://www.naclo.cs.cmu.edu/problems2010/LS.pdf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6207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Khipu</a:t>
            </a:r>
            <a:r>
              <a:rPr lang="en-US" dirty="0" smtClean="0"/>
              <a:t> (2010, invitational)</a:t>
            </a:r>
            <a:br>
              <a:rPr lang="en-US" dirty="0" smtClean="0"/>
            </a:br>
            <a:r>
              <a:rPr lang="en-US" dirty="0" smtClean="0"/>
              <a:t>Rating:  Challenge with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Decipher an ancient Inca system of knots that was used for record keeping.  </a:t>
            </a:r>
          </a:p>
          <a:p>
            <a:endParaRPr lang="en-US" dirty="0"/>
          </a:p>
          <a:p>
            <a:r>
              <a:rPr lang="en-US" dirty="0" smtClean="0"/>
              <a:t>Problem:</a:t>
            </a:r>
          </a:p>
          <a:p>
            <a:r>
              <a:rPr lang="en-US" sz="2800" dirty="0" smtClean="0">
                <a:hlinkClick r:id="rId2"/>
              </a:rPr>
              <a:t>http://www.naclo.cs.cmu.edu/problems2010/P.pdf</a:t>
            </a:r>
            <a:endParaRPr lang="en-US" sz="2800" dirty="0" smtClean="0"/>
          </a:p>
          <a:p>
            <a:r>
              <a:rPr lang="en-US" dirty="0" smtClean="0"/>
              <a:t>Solution:</a:t>
            </a:r>
          </a:p>
          <a:p>
            <a:r>
              <a:rPr lang="en-US" sz="2800" dirty="0" smtClean="0">
                <a:hlinkClick r:id="rId2"/>
              </a:rPr>
              <a:t>http://www.naclo.cs.cmu.edu/problems2010/P.pdf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700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Running on MT (2011, open)</a:t>
            </a:r>
            <a:br>
              <a:rPr lang="en-US" dirty="0" smtClean="0"/>
            </a:br>
            <a:r>
              <a:rPr lang="en-US" dirty="0" smtClean="0"/>
              <a:t>Rating:  fun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A machine translation program is making mistakes.   Can you figure out why?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Problem:</a:t>
            </a: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http://www.naclo.cs.cmu.edu/problems2011/A.pdf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Solution:</a:t>
            </a:r>
          </a:p>
          <a:p>
            <a:pPr marL="0" indent="0">
              <a:buNone/>
            </a:pPr>
            <a:r>
              <a:rPr lang="en-US" sz="2400" dirty="0" smtClean="0">
                <a:hlinkClick r:id="rId3"/>
              </a:rPr>
              <a:t>http://www.naclo.cs.cmu.edu/problems2011/AS.pdf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5649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Interstellar first contact (2012, open)</a:t>
            </a:r>
            <a:br>
              <a:rPr lang="en-US" dirty="0" smtClean="0"/>
            </a:br>
            <a:r>
              <a:rPr lang="en-US" dirty="0" smtClean="0"/>
              <a:t>Rating: fun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Decoding messages in these fictitious alien languages will help you understand how computers translate one human language to another.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Problem:</a:t>
            </a:r>
          </a:p>
          <a:p>
            <a:pPr marL="0" indent="0">
              <a:buNone/>
            </a:pPr>
            <a:r>
              <a:rPr lang="en-US" sz="2000" dirty="0" smtClean="0">
                <a:hlinkClick r:id="rId2"/>
              </a:rPr>
              <a:t>http://www.naclo.cs.cmu.edu/problems2012/NACLO2012ROUND1.pdf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Solution:  </a:t>
            </a:r>
          </a:p>
          <a:p>
            <a:pPr marL="0" indent="0">
              <a:buNone/>
            </a:pPr>
            <a:r>
              <a:rPr lang="en-US" sz="2000" dirty="0" smtClean="0">
                <a:hlinkClick r:id="rId3"/>
              </a:rPr>
              <a:t>http://www.naclo.cs.cmu.edu/problems2012/NACLO2012ROUND1SOLUTIONS.pdf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8004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Waorani</a:t>
            </a:r>
            <a:r>
              <a:rPr lang="en-US" dirty="0" smtClean="0"/>
              <a:t> Numbers (2012, open)</a:t>
            </a:r>
            <a:br>
              <a:rPr lang="en-US" dirty="0" smtClean="0"/>
            </a:br>
            <a:r>
              <a:rPr lang="en-US" dirty="0" smtClean="0"/>
              <a:t>Rating: fun with math!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This is a basic math puzzle, except it is in </a:t>
            </a:r>
            <a:r>
              <a:rPr lang="en-US" sz="3600" b="1" dirty="0" err="1" smtClean="0"/>
              <a:t>Waorani</a:t>
            </a:r>
            <a:r>
              <a:rPr lang="en-US" sz="3600" b="1" dirty="0" smtClean="0"/>
              <a:t>, a language from Ecuador.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Problem:</a:t>
            </a:r>
          </a:p>
          <a:p>
            <a:pPr marL="0" indent="0">
              <a:buNone/>
            </a:pPr>
            <a:r>
              <a:rPr lang="en-US" sz="2000" dirty="0" smtClean="0">
                <a:hlinkClick r:id="rId2"/>
              </a:rPr>
              <a:t>http://www.naclo.cs.cmu.edu/problems2012/NACLO2012ROUND1.pdf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Solution:  </a:t>
            </a:r>
          </a:p>
          <a:p>
            <a:pPr marL="0" indent="0">
              <a:buNone/>
            </a:pPr>
            <a:r>
              <a:rPr lang="en-US" sz="2000" dirty="0" smtClean="0">
                <a:hlinkClick r:id="rId3"/>
              </a:rPr>
              <a:t>http://www.naclo.cs.cmu.edu/problems2012/NACLO2012ROUND1SOLUTIONS.pdf</a:t>
            </a:r>
            <a:r>
              <a:rPr lang="en-US" sz="2000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35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Lost Tram (2007)</a:t>
            </a:r>
            <a:br>
              <a:rPr lang="en-US" dirty="0" smtClean="0"/>
            </a:br>
            <a:r>
              <a:rPr lang="en-US" dirty="0" smtClean="0"/>
              <a:t>Rating: fun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7545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700" b="1" dirty="0" smtClean="0"/>
              <a:t>See how optical character recognition can go wrong!</a:t>
            </a:r>
            <a:endParaRPr lang="en-US" sz="4700" b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Problem: </a:t>
            </a:r>
            <a:r>
              <a:rPr lang="en-US" dirty="0" smtClean="0">
                <a:hlinkClick r:id="rId2"/>
              </a:rPr>
              <a:t>http://www.naclo.cs.cmu.edu/assets/problems/prob07.pdf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Solution: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http://www.naclo.cs.cmu.edu/assets/problems/soln07.doc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668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Little Engine that Could… Read (2012, invitational)</a:t>
            </a:r>
            <a:br>
              <a:rPr lang="en-US" sz="2800" dirty="0" smtClean="0"/>
            </a:br>
            <a:r>
              <a:rPr lang="en-US" sz="2800" dirty="0" smtClean="0"/>
              <a:t>Rating: Challenge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Professor Monotone has a machine that can make inferences, but it is broken.    Can you fix it?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Problem:</a:t>
            </a: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http://www.naclo.cs.cmu.edu/problems2012/NACLO2012ROUND2.pdf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Solution:</a:t>
            </a:r>
          </a:p>
          <a:p>
            <a:pPr marL="0" indent="0">
              <a:buNone/>
            </a:pPr>
            <a:r>
              <a:rPr lang="en-US" sz="2400" dirty="0" smtClean="0">
                <a:hlinkClick r:id="rId3"/>
              </a:rPr>
              <a:t>http://www.naclo.cs.cmu.edu/problems2012/NACLO2012ROUND2SOLUTIONS.pdf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2587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Jeg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tælle</a:t>
            </a:r>
            <a:r>
              <a:rPr lang="en-US" dirty="0" smtClean="0"/>
              <a:t> (2012, invitational)</a:t>
            </a:r>
            <a:br>
              <a:rPr lang="en-US" dirty="0" smtClean="0"/>
            </a:br>
            <a:r>
              <a:rPr lang="en-US" dirty="0" smtClean="0"/>
              <a:t>Rating:  fun with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4000" b="1" dirty="0" smtClean="0"/>
              <a:t>Figure out how to count in Danish.</a:t>
            </a:r>
            <a:endParaRPr lang="en-US" sz="4000" b="1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Problem:</a:t>
            </a:r>
          </a:p>
          <a:p>
            <a:pPr marL="0" indent="0">
              <a:buNone/>
            </a:pPr>
            <a:r>
              <a:rPr lang="en-US" sz="2000" dirty="0" smtClean="0">
                <a:hlinkClick r:id="rId2"/>
              </a:rPr>
              <a:t>http://www.naclo.cs.cmu.edu/problems2012/NACLO2012ROUND2.pdf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Solution:</a:t>
            </a:r>
          </a:p>
          <a:p>
            <a:pPr marL="0" indent="0">
              <a:buNone/>
            </a:pPr>
            <a:r>
              <a:rPr lang="en-US" sz="2000" dirty="0" smtClean="0">
                <a:hlinkClick r:id="rId3"/>
              </a:rPr>
              <a:t>http://www.naclo.cs.cmu.edu/problems2012/NACLO2012ROUND2SOLUTIONS.pdf</a:t>
            </a:r>
            <a:r>
              <a:rPr lang="en-US" sz="2000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058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One, Two, Tree (2012, invitational)</a:t>
            </a:r>
            <a:br>
              <a:rPr lang="en-US" dirty="0" smtClean="0"/>
            </a:br>
            <a:r>
              <a:rPr lang="en-US" dirty="0" smtClean="0"/>
              <a:t>Rating:  Champion, with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How many meanings are there for this phrase:  space mission control freak show?    How could you compute them?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Problem:</a:t>
            </a:r>
          </a:p>
          <a:p>
            <a:pPr marL="0" indent="0">
              <a:buNone/>
            </a:pPr>
            <a:r>
              <a:rPr lang="en-US" sz="2000" dirty="0" smtClean="0">
                <a:hlinkClick r:id="rId2"/>
              </a:rPr>
              <a:t>http://www.naclo.cs.cmu.edu/problems2012/NACLO2012ROUND2.pdf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Solution:</a:t>
            </a:r>
          </a:p>
          <a:p>
            <a:pPr marL="0" indent="0">
              <a:buNone/>
            </a:pPr>
            <a:r>
              <a:rPr lang="en-US" sz="2000" dirty="0" smtClean="0">
                <a:hlinkClick r:id="rId3"/>
              </a:rPr>
              <a:t>http://www.naclo.cs.cmu.edu/problems2012/NACLO2012ROUND2SOLUTIONS.pdf</a:t>
            </a:r>
            <a:r>
              <a:rPr lang="en-US" sz="2000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1314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Heads and Tails of Huffman (2013, open)</a:t>
            </a:r>
            <a:br>
              <a:rPr lang="en-US" sz="3200" dirty="0" smtClean="0"/>
            </a:br>
            <a:r>
              <a:rPr lang="en-US" sz="3200" dirty="0" smtClean="0"/>
              <a:t>Rating:  Challenge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34400" cy="4495800"/>
          </a:xfrm>
        </p:spPr>
        <p:txBody>
          <a:bodyPr>
            <a:normAutofit fontScale="77500" lnSpcReduction="20000"/>
          </a:bodyPr>
          <a:lstStyle/>
          <a:p>
            <a:r>
              <a:rPr lang="en-US" sz="3800" b="1" dirty="0" smtClean="0"/>
              <a:t>Deb and her friend Ahab encode their messages in the binary language of heads and tails, but they don’t have a lot of coins.  How can they make their messages shorter?</a:t>
            </a:r>
          </a:p>
          <a:p>
            <a:endParaRPr lang="en-US" sz="3800" b="1" dirty="0"/>
          </a:p>
          <a:p>
            <a:r>
              <a:rPr lang="en-US" sz="3800" b="1" dirty="0" smtClean="0"/>
              <a:t>Learn about efficient encoding of information. </a:t>
            </a:r>
          </a:p>
          <a:p>
            <a:endParaRPr lang="en-US" dirty="0"/>
          </a:p>
          <a:p>
            <a:r>
              <a:rPr lang="en-US" dirty="0" smtClean="0"/>
              <a:t>Problem:</a:t>
            </a:r>
          </a:p>
          <a:p>
            <a:r>
              <a:rPr lang="en-US" sz="2800" dirty="0" smtClean="0">
                <a:hlinkClick r:id="rId2"/>
              </a:rPr>
              <a:t>http://www.naclo.cs.cmu.edu/pdf-split/N2013-C.pdf</a:t>
            </a:r>
            <a:endParaRPr lang="en-US" sz="2800" dirty="0" smtClean="0"/>
          </a:p>
          <a:p>
            <a:r>
              <a:rPr lang="en-US" dirty="0" smtClean="0"/>
              <a:t>Solution:</a:t>
            </a:r>
          </a:p>
          <a:p>
            <a:r>
              <a:rPr lang="en-US" sz="2800" dirty="0" smtClean="0">
                <a:hlinkClick r:id="rId3"/>
              </a:rPr>
              <a:t>http://www.naclo.cs.cmu.edu/pdf-split/N2013-CS.pdf</a:t>
            </a:r>
            <a:r>
              <a:rPr lang="en-US" sz="2800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6003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Grammar Rules (2013, open)</a:t>
            </a:r>
            <a:br>
              <a:rPr lang="en-US" dirty="0" smtClean="0"/>
            </a:br>
            <a:r>
              <a:rPr lang="en-US" dirty="0" smtClean="0"/>
              <a:t>Rating: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300" b="1" dirty="0" smtClean="0"/>
              <a:t>Learn how a computer can analyze grammar with a notation called context-free rules. </a:t>
            </a:r>
          </a:p>
          <a:p>
            <a:endParaRPr lang="en-US" dirty="0"/>
          </a:p>
          <a:p>
            <a:r>
              <a:rPr lang="en-US" dirty="0" smtClean="0"/>
              <a:t>Problem:</a:t>
            </a:r>
          </a:p>
          <a:p>
            <a:r>
              <a:rPr lang="en-US" dirty="0" smtClean="0">
                <a:hlinkClick r:id="rId2"/>
              </a:rPr>
              <a:t>http://www.naclo.cs.cmu.edu/pdf-split/N2013-F.pdf</a:t>
            </a:r>
            <a:endParaRPr lang="en-US" dirty="0" smtClean="0"/>
          </a:p>
          <a:p>
            <a:r>
              <a:rPr lang="en-US" dirty="0" smtClean="0"/>
              <a:t>Solution: </a:t>
            </a:r>
          </a:p>
          <a:p>
            <a:r>
              <a:rPr lang="en-US" dirty="0" smtClean="0">
                <a:hlinkClick r:id="rId2"/>
              </a:rPr>
              <a:t>http://www.naclo.cs.cmu.edu/pdf-split/N2013-FS.pdf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8433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Twodee</a:t>
            </a:r>
            <a:r>
              <a:rPr lang="en-US" dirty="0" smtClean="0"/>
              <a:t> (2013, open)</a:t>
            </a:r>
            <a:br>
              <a:rPr lang="en-US" dirty="0" smtClean="0"/>
            </a:br>
            <a:r>
              <a:rPr lang="en-US" dirty="0" smtClean="0"/>
              <a:t>Rating: Champion, with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This problem introduces a two dimensional notation for representing ambiguous sentences. </a:t>
            </a:r>
          </a:p>
          <a:p>
            <a:endParaRPr lang="en-US" sz="2400" dirty="0"/>
          </a:p>
          <a:p>
            <a:r>
              <a:rPr lang="en-US" sz="2400" dirty="0" smtClean="0"/>
              <a:t>Problem:</a:t>
            </a:r>
          </a:p>
          <a:p>
            <a:r>
              <a:rPr lang="en-US" sz="2400" dirty="0" smtClean="0">
                <a:hlinkClick r:id="rId2"/>
              </a:rPr>
              <a:t>http://www.naclo.cs.cmu.edu/pdf-split/N2013-H.pdf</a:t>
            </a:r>
            <a:endParaRPr lang="en-US" sz="2400" dirty="0" smtClean="0"/>
          </a:p>
          <a:p>
            <a:r>
              <a:rPr lang="en-US" sz="2400" dirty="0" smtClean="0"/>
              <a:t>Solution:</a:t>
            </a:r>
          </a:p>
          <a:p>
            <a:r>
              <a:rPr lang="en-US" sz="2400" dirty="0" smtClean="0">
                <a:hlinkClick r:id="rId3"/>
              </a:rPr>
              <a:t>http://www.naclo.cs.cmu.edu/pdf-split/N2013-HS.pdf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4667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Yesbot</a:t>
            </a:r>
            <a:r>
              <a:rPr lang="en-US" dirty="0" smtClean="0"/>
              <a:t> (2013, invitational)</a:t>
            </a:r>
            <a:br>
              <a:rPr lang="en-US" dirty="0" smtClean="0"/>
            </a:br>
            <a:r>
              <a:rPr lang="en-US" dirty="0" smtClean="0"/>
              <a:t>Rating:  fun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Figure out how to make this slightly deranged chat bot smarter.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Problem:</a:t>
            </a: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http://www.naclo.cs.cmu.edu/pdf-split/N2013-L.pdf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Solution:</a:t>
            </a:r>
          </a:p>
          <a:p>
            <a:pPr marL="0" indent="0">
              <a:buNone/>
            </a:pPr>
            <a:r>
              <a:rPr lang="en-US" sz="2400" dirty="0" smtClean="0">
                <a:hlinkClick r:id="rId3"/>
              </a:rPr>
              <a:t>http://www.naclo.cs.cmu.edu/pdf-split/N2013-LS.pdf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6252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 Tree by any other Name (2013, </a:t>
            </a:r>
            <a:r>
              <a:rPr lang="en-US" sz="3200" dirty="0" err="1" smtClean="0"/>
              <a:t>inviational</a:t>
            </a:r>
            <a:r>
              <a:rPr lang="en-US" sz="3200" dirty="0" smtClean="0"/>
              <a:t>)</a:t>
            </a:r>
            <a:br>
              <a:rPr lang="en-US" sz="3200" dirty="0" smtClean="0"/>
            </a:br>
            <a:r>
              <a:rPr lang="en-US" sz="3200" dirty="0" smtClean="0"/>
              <a:t>Rating: Challenge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900" b="1" dirty="0" smtClean="0"/>
              <a:t>Learn about a computational technique called a decision tree while making a dictionary of English phrasal verbs (take out, call in, etc.)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Problem:</a:t>
            </a:r>
          </a:p>
          <a:p>
            <a:r>
              <a:rPr lang="en-US" sz="2800" dirty="0" smtClean="0">
                <a:hlinkClick r:id="rId2"/>
              </a:rPr>
              <a:t>http://www.naclo.cs.cmu.edu/pdf-split/N2013-N.pdf</a:t>
            </a:r>
            <a:endParaRPr lang="en-US" sz="2800" dirty="0" smtClean="0"/>
          </a:p>
          <a:p>
            <a:r>
              <a:rPr lang="en-US" sz="2800" dirty="0" smtClean="0"/>
              <a:t>Solution:</a:t>
            </a:r>
          </a:p>
          <a:p>
            <a:r>
              <a:rPr lang="en-US" sz="2800" dirty="0" smtClean="0">
                <a:hlinkClick r:id="rId3"/>
              </a:rPr>
              <a:t>http://www.naclo.cs.cmu.edu/pdf-split/N2013-NS.pdf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021604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Grice’s </a:t>
            </a:r>
            <a:r>
              <a:rPr lang="en-US" sz="3600" dirty="0" err="1" smtClean="0"/>
              <a:t>Grifter</a:t>
            </a:r>
            <a:r>
              <a:rPr lang="en-US" sz="3600" dirty="0" smtClean="0"/>
              <a:t> Gadgets (2013, </a:t>
            </a:r>
            <a:r>
              <a:rPr lang="en-US" sz="3600" dirty="0" err="1" smtClean="0"/>
              <a:t>inviational</a:t>
            </a:r>
            <a:r>
              <a:rPr lang="en-US" sz="3600" dirty="0" smtClean="0"/>
              <a:t>)</a:t>
            </a:r>
            <a:br>
              <a:rPr lang="en-US" sz="3600" dirty="0" smtClean="0"/>
            </a:br>
            <a:r>
              <a:rPr lang="en-US" sz="3600" dirty="0" smtClean="0"/>
              <a:t>Rating:  Challenge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You have a flying robot that helps you cheat at card games, but how can you program it to give you the most relevant information?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Problem:</a:t>
            </a:r>
          </a:p>
          <a:p>
            <a:pPr marL="0" indent="0">
              <a:buNone/>
            </a:pPr>
            <a:r>
              <a:rPr lang="en-US" sz="2800" dirty="0" smtClean="0">
                <a:hlinkClick r:id="rId2"/>
              </a:rPr>
              <a:t>http://www.naclo.cs.cmu.edu/pdf-split/N2013-Q.pdf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Solution:</a:t>
            </a:r>
          </a:p>
          <a:p>
            <a:pPr marL="0" indent="0">
              <a:buNone/>
            </a:pPr>
            <a:r>
              <a:rPr lang="en-US" sz="2800" dirty="0" smtClean="0">
                <a:hlinkClick r:id="rId2"/>
              </a:rPr>
              <a:t>http://www.naclo.cs.cmu.edu/pdf-split/N2013-QS.pdf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9708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66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Springing up Baby (2008, open)</a:t>
            </a:r>
            <a:br>
              <a:rPr lang="en-US" dirty="0" smtClean="0"/>
            </a:br>
            <a:r>
              <a:rPr lang="en-US" dirty="0" smtClean="0"/>
              <a:t>Rating: Will work for fun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5100" b="1" dirty="0" smtClean="0"/>
              <a:t>Don’t know Hindi?   No problem!  </a:t>
            </a:r>
            <a:r>
              <a:rPr lang="en-US" sz="5100" b="1" dirty="0" smtClean="0"/>
              <a:t>Learn how machine translation works by decoding the mystery words in this problem.  </a:t>
            </a:r>
            <a:endParaRPr lang="en-US" sz="5100" b="1" dirty="0" smtClean="0"/>
          </a:p>
          <a:p>
            <a:pPr marL="0" indent="0">
              <a:buNone/>
            </a:pPr>
            <a:endParaRPr lang="en-US" dirty="0" smtClean="0">
              <a:hlinkClick r:id="rId2"/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Problem</a:t>
            </a:r>
            <a:r>
              <a:rPr lang="en-US" dirty="0" smtClean="0"/>
              <a:t>:</a:t>
            </a: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http://www.naclo.cs.cmu.edu/assets/problems/naclo08r1.pdf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Solution: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http://www.naclo.cs.cmu.edu/assets/problems/naclo08r1_sol.pdf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26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 smtClean="0"/>
              <a:t>Fakepapershelfmaker</a:t>
            </a:r>
            <a:r>
              <a:rPr lang="en-US" sz="4000" dirty="0" smtClean="0"/>
              <a:t> (2008, invitational)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Rating: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300" b="1" dirty="0" smtClean="0"/>
              <a:t>See how a data structure called a tree can help you understand Japanese. </a:t>
            </a:r>
            <a:endParaRPr lang="en-US" sz="4300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Problem: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http://www.naclo.cs.cmu.edu/assets/problems/naclo08r2.pdf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Solution:  </a:t>
            </a:r>
            <a:r>
              <a:rPr lang="en-US" dirty="0" smtClean="0">
                <a:hlinkClick r:id="rId3"/>
              </a:rPr>
              <a:t>http://www.naclo.cs.cmu.edu/assets/problems/naclo08r2_sol.pdf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42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Thorny Stems (2008, invitational)</a:t>
            </a:r>
            <a:br>
              <a:rPr lang="en-US" dirty="0" smtClean="0"/>
            </a:br>
            <a:r>
              <a:rPr lang="en-US" dirty="0" smtClean="0"/>
              <a:t>Rating: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100" b="1" dirty="0" smtClean="0"/>
              <a:t>Stemmers chop suffixes off of words so that search engines can see that they have the same root (e.g., walk, walking, walked, walks).    Can you make this stemmer work?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Problem: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http://www.naclo.cs.cmu.edu/assets/problems/naclo08r2.pdf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Solution:  </a:t>
            </a:r>
            <a:r>
              <a:rPr lang="en-US" dirty="0" smtClean="0">
                <a:hlinkClick r:id="rId3"/>
              </a:rPr>
              <a:t>http://www.naclo.cs.cmu.edu/assets/problems/naclo08r2_sol.pdf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705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aw-TOM-uh-</a:t>
            </a:r>
            <a:r>
              <a:rPr lang="en-US" dirty="0" err="1" smtClean="0"/>
              <a:t>tuh</a:t>
            </a:r>
            <a:r>
              <a:rPr lang="en-US" dirty="0" smtClean="0"/>
              <a:t> (2008, invitational)</a:t>
            </a:r>
            <a:br>
              <a:rPr lang="en-US" dirty="0" smtClean="0"/>
            </a:br>
            <a:r>
              <a:rPr lang="en-US" dirty="0" smtClean="0"/>
              <a:t>Rating: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5100" b="1" dirty="0" smtClean="0"/>
              <a:t>Learn how an abstract machine called a finite state automaton can help you identify the words of this New Guinea language.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Problem: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http://www.naclo.cs.cmu.edu/assets/problems/naclo08r2.pdf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Solution:  </a:t>
            </a:r>
            <a:r>
              <a:rPr lang="en-US" dirty="0" smtClean="0">
                <a:hlinkClick r:id="rId3"/>
              </a:rPr>
              <a:t>http://www.naclo.cs.cmu.edu/assets/problems/naclo08r2_sol.pdf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249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 Whole Spectrum (2008, invitational)</a:t>
            </a:r>
            <a:br>
              <a:rPr lang="en-US" sz="3600" dirty="0" smtClean="0"/>
            </a:br>
            <a:r>
              <a:rPr lang="en-US" sz="3600" dirty="0" smtClean="0"/>
              <a:t>Rating: Challenge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34400" cy="44958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5200" b="1" dirty="0" smtClean="0"/>
              <a:t>Learn the language of </a:t>
            </a:r>
            <a:r>
              <a:rPr lang="en-US" sz="5200" b="1" dirty="0" err="1" smtClean="0"/>
              <a:t>spectograms</a:t>
            </a:r>
            <a:r>
              <a:rPr lang="en-US" sz="5200" b="1" dirty="0" smtClean="0"/>
              <a:t>.   </a:t>
            </a:r>
            <a:endParaRPr lang="en-US" sz="5200" b="1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Problem: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http://www.naclo.cs.cmu.edu/assets/problems/naclo08r2.pdf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Solution:  </a:t>
            </a:r>
            <a:r>
              <a:rPr lang="en-US" sz="3100" dirty="0" smtClean="0">
                <a:hlinkClick r:id="rId3"/>
              </a:rPr>
              <a:t>http://www.naclo.cs.cmu.edu/assets/problems/naclo08r2_sol.pdf</a:t>
            </a:r>
            <a:r>
              <a:rPr lang="en-US" sz="3100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920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Nok-Nok</a:t>
            </a:r>
            <a:r>
              <a:rPr lang="en-US" dirty="0" smtClean="0"/>
              <a:t>! (2009, open)</a:t>
            </a:r>
            <a:br>
              <a:rPr lang="en-US" dirty="0" smtClean="0"/>
            </a:br>
            <a:r>
              <a:rPr lang="en-US" dirty="0" smtClean="0"/>
              <a:t>Rating:  Will work for fun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Christopher Robin needs help with spelling.   Can you figure out his spelling checker works?</a:t>
            </a:r>
          </a:p>
          <a:p>
            <a:pPr marL="0" indent="0">
              <a:buNone/>
            </a:pPr>
            <a:r>
              <a:rPr lang="en-US" dirty="0" smtClean="0"/>
              <a:t>Problem: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http://www.naclo.cs.cmu.edu/assets/problems/naclo09prob_r1.pdf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Solution: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http://www.naclo.cs.cmu.edu/assets/problems/naclo09sol.pdf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132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Help my camera! (2009, open)</a:t>
            </a:r>
            <a:br>
              <a:rPr lang="en-US" dirty="0" smtClean="0"/>
            </a:br>
            <a:r>
              <a:rPr lang="en-US" dirty="0" smtClean="0"/>
              <a:t>Rating: fun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600" b="1" dirty="0" smtClean="0"/>
              <a:t>This chat bot is not making sense!   Can you figure out how to fix it?</a:t>
            </a:r>
            <a:endParaRPr lang="en-US" sz="4600" b="1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Problem: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http://www.naclo.cs.cmu.edu/assets/problems/naclo09prob_r1.pdf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Solution: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http://www.naclo.cs.cmu.edu/assets/problems/naclo09sol.pdf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99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1060</Words>
  <Application>Microsoft Office PowerPoint</Application>
  <PresentationFormat>On-screen Show (4:3)</PresentationFormat>
  <Paragraphs>224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Pooh’s Enclyclopedia (2007) Rating:  fun </vt:lpstr>
      <vt:lpstr>The Lost Tram (2007) Rating: fun</vt:lpstr>
      <vt:lpstr>Springing up Baby (2008, open) Rating: Will work for fun</vt:lpstr>
      <vt:lpstr>Fakepapershelfmaker (2008, invitational) Rating: Challenge</vt:lpstr>
      <vt:lpstr>Thorny Stems (2008, invitational) Rating: Challenge</vt:lpstr>
      <vt:lpstr>aw-TOM-uh-tuh (2008, invitational) Rating: Challenge</vt:lpstr>
      <vt:lpstr>The Whole Spectrum (2008, invitational) Rating: Challenge</vt:lpstr>
      <vt:lpstr>Nok-Nok! (2009, open) Rating:  Will work for fun</vt:lpstr>
      <vt:lpstr>Help my camera! (2009, open) Rating: fun</vt:lpstr>
      <vt:lpstr>Sk8 Parsr (2009, invitational) Rating: Challenge</vt:lpstr>
      <vt:lpstr>Orwellspeak (2009, invitational) Rating: Champion</vt:lpstr>
      <vt:lpstr>Texting, Texting, One, Two, Three (2010 open) Rating: Challenge</vt:lpstr>
      <vt:lpstr>Dogs and Cats on Trees (2010, Invitational) Rating: Challenge</vt:lpstr>
      <vt:lpstr>F u cn rd ths (2010, invitational) Rating: Will work for fun</vt:lpstr>
      <vt:lpstr>Real Money (2010, invitational) Rating: Challenge with math!</vt:lpstr>
      <vt:lpstr>Khipu (2010, invitational) Rating:  Challenge with Math</vt:lpstr>
      <vt:lpstr>Running on MT (2011, open) Rating:  fun</vt:lpstr>
      <vt:lpstr>Interstellar first contact (2012, open) Rating: fun</vt:lpstr>
      <vt:lpstr>Waorani Numbers (2012, open) Rating: fun with math!</vt:lpstr>
      <vt:lpstr>The Little Engine that Could… Read (2012, invitational) Rating: Challenge</vt:lpstr>
      <vt:lpstr>Jeg kan tælle (2012, invitational) Rating:  fun with math</vt:lpstr>
      <vt:lpstr>One, Two, Tree (2012, invitational) Rating:  Champion, with math</vt:lpstr>
      <vt:lpstr>The Heads and Tails of Huffman (2013, open) Rating:  Challenge</vt:lpstr>
      <vt:lpstr>Grammar Rules (2013, open) Rating: Challenge</vt:lpstr>
      <vt:lpstr>Twodee (2013, open) Rating: Champion, with math</vt:lpstr>
      <vt:lpstr>Yesbot (2013, invitational) Rating:  fun</vt:lpstr>
      <vt:lpstr>A Tree by any other Name (2013, inviational) Rating: Challenge</vt:lpstr>
      <vt:lpstr>Grice’s Grifter Gadgets (2013, inviational) Rating:  Challenge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Pooh’s Enclyclopedia (2007) </dc:title>
  <dc:creator>Lori Levin</dc:creator>
  <cp:lastModifiedBy>Lori Levin</cp:lastModifiedBy>
  <cp:revision>30</cp:revision>
  <dcterms:created xsi:type="dcterms:W3CDTF">2013-10-25T00:57:21Z</dcterms:created>
  <dcterms:modified xsi:type="dcterms:W3CDTF">2013-10-25T03:14:00Z</dcterms:modified>
</cp:coreProperties>
</file>